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7"/>
  </p:notesMasterIdLst>
  <p:sldIdLst>
    <p:sldId id="256" r:id="rId2"/>
    <p:sldId id="268" r:id="rId3"/>
    <p:sldId id="296" r:id="rId4"/>
    <p:sldId id="289" r:id="rId5"/>
    <p:sldId id="257" r:id="rId6"/>
    <p:sldId id="259" r:id="rId7"/>
    <p:sldId id="308" r:id="rId8"/>
    <p:sldId id="309" r:id="rId9"/>
    <p:sldId id="310" r:id="rId10"/>
    <p:sldId id="306" r:id="rId11"/>
    <p:sldId id="301" r:id="rId12"/>
    <p:sldId id="303" r:id="rId13"/>
    <p:sldId id="263" r:id="rId14"/>
    <p:sldId id="304" r:id="rId15"/>
    <p:sldId id="311" r:id="rId16"/>
    <p:sldId id="312" r:id="rId17"/>
    <p:sldId id="264" r:id="rId18"/>
    <p:sldId id="265" r:id="rId19"/>
    <p:sldId id="261" r:id="rId20"/>
    <p:sldId id="260" r:id="rId21"/>
    <p:sldId id="292" r:id="rId22"/>
    <p:sldId id="300" r:id="rId23"/>
    <p:sldId id="291" r:id="rId24"/>
    <p:sldId id="285" r:id="rId25"/>
    <p:sldId id="294"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232"/>
    <p:restoredTop sz="78197"/>
  </p:normalViewPr>
  <p:slideViewPr>
    <p:cSldViewPr snapToGrid="0" snapToObjects="1">
      <p:cViewPr varScale="1">
        <p:scale>
          <a:sx n="107" d="100"/>
          <a:sy n="107" d="100"/>
        </p:scale>
        <p:origin x="168" y="2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C7CAF5E-D4F2-1941-8E53-8B8DF6F9BBE8}" type="datetimeFigureOut">
              <a:rPr lang="en-US" smtClean="0"/>
              <a:t>2/18/19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5484F0-4D4D-3348-9C16-C4585EE61BD6}" type="slidenum">
              <a:rPr lang="en-US" smtClean="0"/>
              <a:t>‹#›</a:t>
            </a:fld>
            <a:endParaRPr lang="en-US"/>
          </a:p>
        </p:txBody>
      </p:sp>
    </p:spTree>
    <p:extLst>
      <p:ext uri="{BB962C8B-B14F-4D97-AF65-F5344CB8AC3E}">
        <p14:creationId xmlns:p14="http://schemas.microsoft.com/office/powerpoint/2010/main" val="5818263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5484F0-4D4D-3348-9C16-C4585EE61BD6}" type="slidenum">
              <a:rPr lang="en-US" smtClean="0"/>
              <a:t>2</a:t>
            </a:fld>
            <a:endParaRPr lang="en-US"/>
          </a:p>
        </p:txBody>
      </p:sp>
    </p:spTree>
    <p:extLst>
      <p:ext uri="{BB962C8B-B14F-4D97-AF65-F5344CB8AC3E}">
        <p14:creationId xmlns:p14="http://schemas.microsoft.com/office/powerpoint/2010/main" val="27716005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effort to rebrand ICEC sites to look a bit more modern.</a:t>
            </a:r>
          </a:p>
        </p:txBody>
      </p:sp>
      <p:sp>
        <p:nvSpPr>
          <p:cNvPr id="4" name="Slide Number Placeholder 3"/>
          <p:cNvSpPr>
            <a:spLocks noGrp="1"/>
          </p:cNvSpPr>
          <p:nvPr>
            <p:ph type="sldNum" sz="quarter" idx="10"/>
          </p:nvPr>
        </p:nvSpPr>
        <p:spPr/>
        <p:txBody>
          <a:bodyPr/>
          <a:lstStyle/>
          <a:p>
            <a:fld id="{4B5484F0-4D4D-3348-9C16-C4585EE61BD6}" type="slidenum">
              <a:rPr lang="en-US" smtClean="0"/>
              <a:t>12</a:t>
            </a:fld>
            <a:endParaRPr lang="en-US"/>
          </a:p>
        </p:txBody>
      </p:sp>
    </p:spTree>
    <p:extLst>
      <p:ext uri="{BB962C8B-B14F-4D97-AF65-F5344CB8AC3E}">
        <p14:creationId xmlns:p14="http://schemas.microsoft.com/office/powerpoint/2010/main" val="27768224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redesign of ICEC for Eileen Fisher. We made the sale, BTW.</a:t>
            </a:r>
          </a:p>
        </p:txBody>
      </p:sp>
      <p:sp>
        <p:nvSpPr>
          <p:cNvPr id="4" name="Slide Number Placeholder 3"/>
          <p:cNvSpPr>
            <a:spLocks noGrp="1"/>
          </p:cNvSpPr>
          <p:nvPr>
            <p:ph type="sldNum" sz="quarter" idx="10"/>
          </p:nvPr>
        </p:nvSpPr>
        <p:spPr/>
        <p:txBody>
          <a:bodyPr/>
          <a:lstStyle/>
          <a:p>
            <a:fld id="{4B5484F0-4D4D-3348-9C16-C4585EE61BD6}" type="slidenum">
              <a:rPr lang="en-US" smtClean="0"/>
              <a:t>13</a:t>
            </a:fld>
            <a:endParaRPr lang="en-US"/>
          </a:p>
        </p:txBody>
      </p:sp>
    </p:spTree>
    <p:extLst>
      <p:ext uri="{BB962C8B-B14F-4D97-AF65-F5344CB8AC3E}">
        <p14:creationId xmlns:p14="http://schemas.microsoft.com/office/powerpoint/2010/main" val="11486930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Demo ICEC site for Southern Farm Bureau Insurance.</a:t>
            </a:r>
          </a:p>
        </p:txBody>
      </p:sp>
      <p:sp>
        <p:nvSpPr>
          <p:cNvPr id="4" name="Slide Number Placeholder 3"/>
          <p:cNvSpPr>
            <a:spLocks noGrp="1"/>
          </p:cNvSpPr>
          <p:nvPr>
            <p:ph type="sldNum" sz="quarter" idx="10"/>
          </p:nvPr>
        </p:nvSpPr>
        <p:spPr/>
        <p:txBody>
          <a:bodyPr/>
          <a:lstStyle/>
          <a:p>
            <a:fld id="{4B5484F0-4D4D-3348-9C16-C4585EE61BD6}" type="slidenum">
              <a:rPr lang="en-US" smtClean="0"/>
              <a:t>14</a:t>
            </a:fld>
            <a:endParaRPr lang="en-US"/>
          </a:p>
        </p:txBody>
      </p:sp>
    </p:spTree>
    <p:extLst>
      <p:ext uri="{BB962C8B-B14F-4D97-AF65-F5344CB8AC3E}">
        <p14:creationId xmlns:p14="http://schemas.microsoft.com/office/powerpoint/2010/main" val="7767704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Built to allow our ICS seller to pitch ICEC to the IBM account lead </a:t>
            </a:r>
            <a:r>
              <a:rPr lang="en-US"/>
              <a:t>for Disney</a:t>
            </a:r>
            <a:endParaRPr lang="en-US" dirty="0"/>
          </a:p>
        </p:txBody>
      </p:sp>
      <p:sp>
        <p:nvSpPr>
          <p:cNvPr id="4" name="Slide Number Placeholder 3"/>
          <p:cNvSpPr>
            <a:spLocks noGrp="1"/>
          </p:cNvSpPr>
          <p:nvPr>
            <p:ph type="sldNum" sz="quarter" idx="10"/>
          </p:nvPr>
        </p:nvSpPr>
        <p:spPr/>
        <p:txBody>
          <a:bodyPr/>
          <a:lstStyle/>
          <a:p>
            <a:fld id="{4B5484F0-4D4D-3348-9C16-C4585EE61BD6}" type="slidenum">
              <a:rPr lang="en-US" smtClean="0"/>
              <a:t>15</a:t>
            </a:fld>
            <a:endParaRPr lang="en-US"/>
          </a:p>
        </p:txBody>
      </p:sp>
    </p:spTree>
    <p:extLst>
      <p:ext uri="{BB962C8B-B14F-4D97-AF65-F5344CB8AC3E}">
        <p14:creationId xmlns:p14="http://schemas.microsoft.com/office/powerpoint/2010/main" val="1533107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Demo ICEC site for Southern Farm Bureau Insurance.</a:t>
            </a:r>
          </a:p>
        </p:txBody>
      </p:sp>
      <p:sp>
        <p:nvSpPr>
          <p:cNvPr id="4" name="Slide Number Placeholder 3"/>
          <p:cNvSpPr>
            <a:spLocks noGrp="1"/>
          </p:cNvSpPr>
          <p:nvPr>
            <p:ph type="sldNum" sz="quarter" idx="10"/>
          </p:nvPr>
        </p:nvSpPr>
        <p:spPr/>
        <p:txBody>
          <a:bodyPr/>
          <a:lstStyle/>
          <a:p>
            <a:fld id="{4B5484F0-4D4D-3348-9C16-C4585EE61BD6}" type="slidenum">
              <a:rPr lang="en-US" smtClean="0"/>
              <a:t>16</a:t>
            </a:fld>
            <a:endParaRPr lang="en-US"/>
          </a:p>
        </p:txBody>
      </p:sp>
    </p:spTree>
    <p:extLst>
      <p:ext uri="{BB962C8B-B14F-4D97-AF65-F5344CB8AC3E}">
        <p14:creationId xmlns:p14="http://schemas.microsoft.com/office/powerpoint/2010/main" val="39436581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Work done for Chris Crummey</a:t>
            </a:r>
            <a:r>
              <a:rPr lang="en-US" baseline="0" dirty="0"/>
              <a:t> mid-year 2016 for a big Lowe’s demo.</a:t>
            </a:r>
            <a:endParaRPr lang="en-US" dirty="0"/>
          </a:p>
        </p:txBody>
      </p:sp>
      <p:sp>
        <p:nvSpPr>
          <p:cNvPr id="4" name="Slide Number Placeholder 3"/>
          <p:cNvSpPr>
            <a:spLocks noGrp="1"/>
          </p:cNvSpPr>
          <p:nvPr>
            <p:ph type="sldNum" sz="quarter" idx="10"/>
          </p:nvPr>
        </p:nvSpPr>
        <p:spPr/>
        <p:txBody>
          <a:bodyPr/>
          <a:lstStyle/>
          <a:p>
            <a:fld id="{4B5484F0-4D4D-3348-9C16-C4585EE61BD6}" type="slidenum">
              <a:rPr lang="en-US" smtClean="0"/>
              <a:t>17</a:t>
            </a:fld>
            <a:endParaRPr lang="en-US"/>
          </a:p>
        </p:txBody>
      </p:sp>
    </p:spTree>
    <p:extLst>
      <p:ext uri="{BB962C8B-B14F-4D97-AF65-F5344CB8AC3E}">
        <p14:creationId xmlns:p14="http://schemas.microsoft.com/office/powerpoint/2010/main" val="18128948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Wiki for</a:t>
            </a:r>
            <a:r>
              <a:rPr lang="en-US" baseline="0" dirty="0"/>
              <a:t> the then-new IBM/Cisco Early Adopter Program Community, used as the community landing page.</a:t>
            </a:r>
            <a:endParaRPr lang="en-US" dirty="0"/>
          </a:p>
        </p:txBody>
      </p:sp>
      <p:sp>
        <p:nvSpPr>
          <p:cNvPr id="4" name="Slide Number Placeholder 3"/>
          <p:cNvSpPr>
            <a:spLocks noGrp="1"/>
          </p:cNvSpPr>
          <p:nvPr>
            <p:ph type="sldNum" sz="quarter" idx="10"/>
          </p:nvPr>
        </p:nvSpPr>
        <p:spPr/>
        <p:txBody>
          <a:bodyPr/>
          <a:lstStyle/>
          <a:p>
            <a:fld id="{4B5484F0-4D4D-3348-9C16-C4585EE61BD6}" type="slidenum">
              <a:rPr lang="en-US" smtClean="0"/>
              <a:t>18</a:t>
            </a:fld>
            <a:endParaRPr lang="en-US"/>
          </a:p>
        </p:txBody>
      </p:sp>
    </p:spTree>
    <p:extLst>
      <p:ext uri="{BB962C8B-B14F-4D97-AF65-F5344CB8AC3E}">
        <p14:creationId xmlns:p14="http://schemas.microsoft.com/office/powerpoint/2010/main" val="4194612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Custom</a:t>
            </a:r>
            <a:r>
              <a:rPr lang="en-US" baseline="0" dirty="0"/>
              <a:t> advertising materials written and created for Alan Marshall (one of my sales reps at the time). These were printed as single-page teasers to go along with a packet of materials.</a:t>
            </a:r>
            <a:endParaRPr lang="en-US" dirty="0"/>
          </a:p>
        </p:txBody>
      </p:sp>
      <p:sp>
        <p:nvSpPr>
          <p:cNvPr id="4" name="Slide Number Placeholder 3"/>
          <p:cNvSpPr>
            <a:spLocks noGrp="1"/>
          </p:cNvSpPr>
          <p:nvPr>
            <p:ph type="sldNum" sz="quarter" idx="10"/>
          </p:nvPr>
        </p:nvSpPr>
        <p:spPr/>
        <p:txBody>
          <a:bodyPr/>
          <a:lstStyle/>
          <a:p>
            <a:fld id="{4B5484F0-4D4D-3348-9C16-C4585EE61BD6}" type="slidenum">
              <a:rPr lang="en-US" smtClean="0"/>
              <a:t>19</a:t>
            </a:fld>
            <a:endParaRPr lang="en-US"/>
          </a:p>
        </p:txBody>
      </p:sp>
    </p:spTree>
    <p:extLst>
      <p:ext uri="{BB962C8B-B14F-4D97-AF65-F5344CB8AC3E}">
        <p14:creationId xmlns:p14="http://schemas.microsoft.com/office/powerpoint/2010/main" val="4530351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More custom work for Alan Marshall.</a:t>
            </a:r>
            <a:r>
              <a:rPr lang="en-US" baseline="0" dirty="0"/>
              <a:t> This shows three of the four pages. This was intended to be printed as a 4-page flyer. All copywriting, layout, design, etc. are mine.</a:t>
            </a:r>
            <a:endParaRPr lang="en-US" dirty="0"/>
          </a:p>
        </p:txBody>
      </p:sp>
      <p:sp>
        <p:nvSpPr>
          <p:cNvPr id="4" name="Slide Number Placeholder 3"/>
          <p:cNvSpPr>
            <a:spLocks noGrp="1"/>
          </p:cNvSpPr>
          <p:nvPr>
            <p:ph type="sldNum" sz="quarter" idx="10"/>
          </p:nvPr>
        </p:nvSpPr>
        <p:spPr/>
        <p:txBody>
          <a:bodyPr/>
          <a:lstStyle/>
          <a:p>
            <a:fld id="{4B5484F0-4D4D-3348-9C16-C4585EE61BD6}" type="slidenum">
              <a:rPr lang="en-US" smtClean="0"/>
              <a:t>20</a:t>
            </a:fld>
            <a:endParaRPr lang="en-US"/>
          </a:p>
        </p:txBody>
      </p:sp>
    </p:spTree>
    <p:extLst>
      <p:ext uri="{BB962C8B-B14F-4D97-AF65-F5344CB8AC3E}">
        <p14:creationId xmlns:p14="http://schemas.microsoft.com/office/powerpoint/2010/main" val="13914221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a:t>
            </a:r>
            <a:r>
              <a:rPr lang="en-US" baseline="0" dirty="0"/>
              <a:t> quick mock-up of a potential responsive-web design we could use in either Connections or ICEC. To-date</a:t>
            </a:r>
            <a:r>
              <a:rPr lang="mr-IN" baseline="0" dirty="0"/>
              <a:t>…</a:t>
            </a:r>
            <a:r>
              <a:rPr lang="en-US" baseline="0" dirty="0"/>
              <a:t>not used.</a:t>
            </a:r>
            <a:endParaRPr lang="en-US" dirty="0"/>
          </a:p>
        </p:txBody>
      </p:sp>
      <p:sp>
        <p:nvSpPr>
          <p:cNvPr id="4" name="Slide Number Placeholder 3"/>
          <p:cNvSpPr>
            <a:spLocks noGrp="1"/>
          </p:cNvSpPr>
          <p:nvPr>
            <p:ph type="sldNum" sz="quarter" idx="10"/>
          </p:nvPr>
        </p:nvSpPr>
        <p:spPr/>
        <p:txBody>
          <a:bodyPr/>
          <a:lstStyle/>
          <a:p>
            <a:fld id="{4B5484F0-4D4D-3348-9C16-C4585EE61BD6}" type="slidenum">
              <a:rPr lang="en-US" smtClean="0"/>
              <a:t>21</a:t>
            </a:fld>
            <a:endParaRPr lang="en-US"/>
          </a:p>
        </p:txBody>
      </p:sp>
    </p:spTree>
    <p:extLst>
      <p:ext uri="{BB962C8B-B14F-4D97-AF65-F5344CB8AC3E}">
        <p14:creationId xmlns:p14="http://schemas.microsoft.com/office/powerpoint/2010/main" val="6132264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Prior</a:t>
            </a:r>
            <a:r>
              <a:rPr lang="en-US" baseline="0" dirty="0"/>
              <a:t> to joining IBM in 2015, I was one of two owners of one of the earliest Lotus Notes Business Partners, Teamwork Solutions. Here are four examples of Lotus Notes applications I built there.</a:t>
            </a:r>
            <a:endParaRPr lang="en-US" dirty="0"/>
          </a:p>
        </p:txBody>
      </p:sp>
      <p:sp>
        <p:nvSpPr>
          <p:cNvPr id="4" name="Slide Number Placeholder 3"/>
          <p:cNvSpPr>
            <a:spLocks noGrp="1"/>
          </p:cNvSpPr>
          <p:nvPr>
            <p:ph type="sldNum" sz="quarter" idx="10"/>
          </p:nvPr>
        </p:nvSpPr>
        <p:spPr/>
        <p:txBody>
          <a:bodyPr/>
          <a:lstStyle/>
          <a:p>
            <a:fld id="{4B5484F0-4D4D-3348-9C16-C4585EE61BD6}" type="slidenum">
              <a:rPr lang="en-US" smtClean="0"/>
              <a:t>4</a:t>
            </a:fld>
            <a:endParaRPr lang="en-US"/>
          </a:p>
        </p:txBody>
      </p:sp>
    </p:spTree>
    <p:extLst>
      <p:ext uri="{BB962C8B-B14F-4D97-AF65-F5344CB8AC3E}">
        <p14:creationId xmlns:p14="http://schemas.microsoft.com/office/powerpoint/2010/main" val="2743830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several examples</a:t>
            </a:r>
            <a:r>
              <a:rPr lang="en-US" baseline="0" dirty="0"/>
              <a:t> of highly-customized Connections pages I’ve created using Connections Customizer. The images here show the same page with and without Customizer enabled. In this example, the graphics were the obvious change. Less obvious was that I used Customizer to inject Bootstrap into the page and re-swizzle the HTML so the entire page was converted into a responsive web page (which Connections very much is not).</a:t>
            </a:r>
            <a:endParaRPr lang="en-US" dirty="0"/>
          </a:p>
        </p:txBody>
      </p:sp>
      <p:sp>
        <p:nvSpPr>
          <p:cNvPr id="4" name="Slide Number Placeholder 3"/>
          <p:cNvSpPr>
            <a:spLocks noGrp="1"/>
          </p:cNvSpPr>
          <p:nvPr>
            <p:ph type="sldNum" sz="quarter" idx="10"/>
          </p:nvPr>
        </p:nvSpPr>
        <p:spPr/>
        <p:txBody>
          <a:bodyPr/>
          <a:lstStyle/>
          <a:p>
            <a:fld id="{4B5484F0-4D4D-3348-9C16-C4585EE61BD6}" type="slidenum">
              <a:rPr lang="en-US" smtClean="0"/>
              <a:t>22</a:t>
            </a:fld>
            <a:endParaRPr lang="en-US"/>
          </a:p>
        </p:txBody>
      </p:sp>
    </p:spTree>
    <p:extLst>
      <p:ext uri="{BB962C8B-B14F-4D97-AF65-F5344CB8AC3E}">
        <p14:creationId xmlns:p14="http://schemas.microsoft.com/office/powerpoint/2010/main" val="7170453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Two more examples of highly customized Connections</a:t>
            </a:r>
            <a:r>
              <a:rPr lang="en-US" baseline="0" dirty="0"/>
              <a:t> pages using Customizer. </a:t>
            </a:r>
          </a:p>
          <a:p>
            <a:endParaRPr lang="en-US" baseline="0" dirty="0"/>
          </a:p>
          <a:p>
            <a:r>
              <a:rPr lang="en-US" baseline="0" dirty="0"/>
              <a:t>On the left, a version intended to look more like a UI you might see from Apple. Bigger, lighter fonts. More white space. User photo removed, light-colored menu bar with shadow added. Meetings and Events widgets were removed. API calls returned the user’s top Communities and Files for quick access. </a:t>
            </a:r>
          </a:p>
          <a:p>
            <a:endParaRPr lang="en-US" baseline="0" dirty="0"/>
          </a:p>
          <a:p>
            <a:r>
              <a:rPr lang="en-US" baseline="0" dirty="0"/>
              <a:t>The example on the right includes pretty much everything from the Apple UI plus graphic background, animated jet on the left, company logo bottom left, graphics substituted for all headlines and most menu links, airline news, weather, and (not seen here) airline stock prices all brought in from outside sources. Communities and files are both on the same “flipper” panel.</a:t>
            </a:r>
            <a:endParaRPr lang="en-US" dirty="0"/>
          </a:p>
        </p:txBody>
      </p:sp>
      <p:sp>
        <p:nvSpPr>
          <p:cNvPr id="4" name="Slide Number Placeholder 3"/>
          <p:cNvSpPr>
            <a:spLocks noGrp="1"/>
          </p:cNvSpPr>
          <p:nvPr>
            <p:ph type="sldNum" sz="quarter" idx="10"/>
          </p:nvPr>
        </p:nvSpPr>
        <p:spPr/>
        <p:txBody>
          <a:bodyPr/>
          <a:lstStyle/>
          <a:p>
            <a:fld id="{4B5484F0-4D4D-3348-9C16-C4585EE61BD6}" type="slidenum">
              <a:rPr lang="en-US" smtClean="0"/>
              <a:t>23</a:t>
            </a:fld>
            <a:endParaRPr lang="en-US"/>
          </a:p>
        </p:txBody>
      </p:sp>
    </p:spTree>
    <p:extLst>
      <p:ext uri="{BB962C8B-B14F-4D97-AF65-F5344CB8AC3E}">
        <p14:creationId xmlns:p14="http://schemas.microsoft.com/office/powerpoint/2010/main" val="13015310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strongly believe we, IBM, are making a huge mistake in presenting dated and unattractive products, literature, and demonstrations to our prospective customers. Regardless of the quality of the underlying technology, if what customers see looks old, or outdated, or shoddy, they will assume the same is true of the what’s under the surface. We are strong on engineering and, frankly, weak at presentation…but that could easily be changed.</a:t>
            </a:r>
          </a:p>
        </p:txBody>
      </p:sp>
      <p:sp>
        <p:nvSpPr>
          <p:cNvPr id="4" name="Slide Number Placeholder 3"/>
          <p:cNvSpPr>
            <a:spLocks noGrp="1"/>
          </p:cNvSpPr>
          <p:nvPr>
            <p:ph type="sldNum" sz="quarter" idx="10"/>
          </p:nvPr>
        </p:nvSpPr>
        <p:spPr/>
        <p:txBody>
          <a:bodyPr/>
          <a:lstStyle/>
          <a:p>
            <a:fld id="{4B5484F0-4D4D-3348-9C16-C4585EE61BD6}" type="slidenum">
              <a:rPr lang="en-US" smtClean="0"/>
              <a:t>24</a:t>
            </a:fld>
            <a:endParaRPr lang="en-US"/>
          </a:p>
        </p:txBody>
      </p:sp>
    </p:spTree>
    <p:extLst>
      <p:ext uri="{BB962C8B-B14F-4D97-AF65-F5344CB8AC3E}">
        <p14:creationId xmlns:p14="http://schemas.microsoft.com/office/powerpoint/2010/main" val="20606234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a:t>
            </a:r>
            <a:r>
              <a:rPr lang="en-US" baseline="0" dirty="0"/>
              <a:t> are three of the slides from a presentation I built for a Connections pitch to CEVA Logistics. Simple, compelling graphics. Easy to read.</a:t>
            </a:r>
            <a:endParaRPr lang="en-US" dirty="0"/>
          </a:p>
        </p:txBody>
      </p:sp>
      <p:sp>
        <p:nvSpPr>
          <p:cNvPr id="4" name="Slide Number Placeholder 3"/>
          <p:cNvSpPr>
            <a:spLocks noGrp="1"/>
          </p:cNvSpPr>
          <p:nvPr>
            <p:ph type="sldNum" sz="quarter" idx="10"/>
          </p:nvPr>
        </p:nvSpPr>
        <p:spPr/>
        <p:txBody>
          <a:bodyPr/>
          <a:lstStyle/>
          <a:p>
            <a:fld id="{4B5484F0-4D4D-3348-9C16-C4585EE61BD6}" type="slidenum">
              <a:rPr lang="en-US" smtClean="0"/>
              <a:t>5</a:t>
            </a:fld>
            <a:endParaRPr lang="en-US"/>
          </a:p>
        </p:txBody>
      </p:sp>
    </p:spTree>
    <p:extLst>
      <p:ext uri="{BB962C8B-B14F-4D97-AF65-F5344CB8AC3E}">
        <p14:creationId xmlns:p14="http://schemas.microsoft.com/office/powerpoint/2010/main" val="12809343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Three</a:t>
            </a:r>
            <a:r>
              <a:rPr lang="en-US" baseline="0" dirty="0"/>
              <a:t> slides from the ICEC presentation I put together for Aaron’s Rents.</a:t>
            </a:r>
            <a:endParaRPr lang="en-US" dirty="0"/>
          </a:p>
        </p:txBody>
      </p:sp>
      <p:sp>
        <p:nvSpPr>
          <p:cNvPr id="4" name="Slide Number Placeholder 3"/>
          <p:cNvSpPr>
            <a:spLocks noGrp="1"/>
          </p:cNvSpPr>
          <p:nvPr>
            <p:ph type="sldNum" sz="quarter" idx="10"/>
          </p:nvPr>
        </p:nvSpPr>
        <p:spPr/>
        <p:txBody>
          <a:bodyPr/>
          <a:lstStyle/>
          <a:p>
            <a:fld id="{4B5484F0-4D4D-3348-9C16-C4585EE61BD6}" type="slidenum">
              <a:rPr lang="en-US" smtClean="0"/>
              <a:t>6</a:t>
            </a:fld>
            <a:endParaRPr lang="en-US"/>
          </a:p>
        </p:txBody>
      </p:sp>
    </p:spTree>
    <p:extLst>
      <p:ext uri="{BB962C8B-B14F-4D97-AF65-F5344CB8AC3E}">
        <p14:creationId xmlns:p14="http://schemas.microsoft.com/office/powerpoint/2010/main" val="2344308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B5484F0-4D4D-3348-9C16-C4585EE61BD6}" type="slidenum">
              <a:rPr lang="en-US" smtClean="0"/>
              <a:t>7</a:t>
            </a:fld>
            <a:endParaRPr lang="en-US"/>
          </a:p>
        </p:txBody>
      </p:sp>
    </p:spTree>
    <p:extLst>
      <p:ext uri="{BB962C8B-B14F-4D97-AF65-F5344CB8AC3E}">
        <p14:creationId xmlns:p14="http://schemas.microsoft.com/office/powerpoint/2010/main" val="4247663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B5484F0-4D4D-3348-9C16-C4585EE61BD6}" type="slidenum">
              <a:rPr lang="en-US" smtClean="0"/>
              <a:t>8</a:t>
            </a:fld>
            <a:endParaRPr lang="en-US"/>
          </a:p>
        </p:txBody>
      </p:sp>
    </p:spTree>
    <p:extLst>
      <p:ext uri="{BB962C8B-B14F-4D97-AF65-F5344CB8AC3E}">
        <p14:creationId xmlns:p14="http://schemas.microsoft.com/office/powerpoint/2010/main" val="22878818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B5484F0-4D4D-3348-9C16-C4585EE61BD6}" type="slidenum">
              <a:rPr lang="en-US" smtClean="0"/>
              <a:t>9</a:t>
            </a:fld>
            <a:endParaRPr lang="en-US"/>
          </a:p>
        </p:txBody>
      </p:sp>
    </p:spTree>
    <p:extLst>
      <p:ext uri="{BB962C8B-B14F-4D97-AF65-F5344CB8AC3E}">
        <p14:creationId xmlns:p14="http://schemas.microsoft.com/office/powerpoint/2010/main" val="27833648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Home page</a:t>
            </a:r>
            <a:r>
              <a:rPr lang="en-US" baseline="0" dirty="0"/>
              <a:t> for a straight Connections (i.e., non-ICEC) presentation for Perdue Farms.</a:t>
            </a:r>
            <a:endParaRPr lang="en-US" dirty="0"/>
          </a:p>
        </p:txBody>
      </p:sp>
      <p:sp>
        <p:nvSpPr>
          <p:cNvPr id="4" name="Slide Number Placeholder 3"/>
          <p:cNvSpPr>
            <a:spLocks noGrp="1"/>
          </p:cNvSpPr>
          <p:nvPr>
            <p:ph type="sldNum" sz="quarter" idx="10"/>
          </p:nvPr>
        </p:nvSpPr>
        <p:spPr/>
        <p:txBody>
          <a:bodyPr/>
          <a:lstStyle/>
          <a:p>
            <a:fld id="{4B5484F0-4D4D-3348-9C16-C4585EE61BD6}" type="slidenum">
              <a:rPr lang="en-US" smtClean="0"/>
              <a:t>10</a:t>
            </a:fld>
            <a:endParaRPr lang="en-US"/>
          </a:p>
        </p:txBody>
      </p:sp>
    </p:spTree>
    <p:extLst>
      <p:ext uri="{BB962C8B-B14F-4D97-AF65-F5344CB8AC3E}">
        <p14:creationId xmlns:p14="http://schemas.microsoft.com/office/powerpoint/2010/main" val="29139044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redesign has</a:t>
            </a:r>
            <a:r>
              <a:rPr lang="en-US" baseline="0" dirty="0"/>
              <a:t> now been implemented across all versions of Connections: on-</a:t>
            </a:r>
            <a:r>
              <a:rPr lang="en-US" baseline="0" dirty="0" err="1"/>
              <a:t>prem</a:t>
            </a:r>
            <a:r>
              <a:rPr lang="en-US" baseline="0" dirty="0"/>
              <a:t>, Cloud, the VMs used by sales reps, etc. (each is slightly different).</a:t>
            </a:r>
            <a:endParaRPr lang="en-US" dirty="0"/>
          </a:p>
        </p:txBody>
      </p:sp>
      <p:sp>
        <p:nvSpPr>
          <p:cNvPr id="4" name="Slide Number Placeholder 3"/>
          <p:cNvSpPr>
            <a:spLocks noGrp="1"/>
          </p:cNvSpPr>
          <p:nvPr>
            <p:ph type="sldNum" sz="quarter" idx="10"/>
          </p:nvPr>
        </p:nvSpPr>
        <p:spPr/>
        <p:txBody>
          <a:bodyPr/>
          <a:lstStyle/>
          <a:p>
            <a:fld id="{4B5484F0-4D4D-3348-9C16-C4585EE61BD6}" type="slidenum">
              <a:rPr lang="en-US" smtClean="0"/>
              <a:t>11</a:t>
            </a:fld>
            <a:endParaRPr lang="en-US"/>
          </a:p>
        </p:txBody>
      </p:sp>
    </p:spTree>
    <p:extLst>
      <p:ext uri="{BB962C8B-B14F-4D97-AF65-F5344CB8AC3E}">
        <p14:creationId xmlns:p14="http://schemas.microsoft.com/office/powerpoint/2010/main" val="10977715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BDDBDB24-0576-EE49-AAF0-48B3F71EDFA3}" type="datetimeFigureOut">
              <a:rPr lang="en-US" smtClean="0"/>
              <a:t>2/18/19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AE58F3-A263-584A-BA73-F33E20DBA021}" type="slidenum">
              <a:rPr lang="en-US" smtClean="0"/>
              <a:t>‹#›</a:t>
            </a:fld>
            <a:endParaRPr lang="en-US"/>
          </a:p>
        </p:txBody>
      </p:sp>
    </p:spTree>
    <p:extLst>
      <p:ext uri="{BB962C8B-B14F-4D97-AF65-F5344CB8AC3E}">
        <p14:creationId xmlns:p14="http://schemas.microsoft.com/office/powerpoint/2010/main" val="10242192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DDBDB24-0576-EE49-AAF0-48B3F71EDFA3}" type="datetimeFigureOut">
              <a:rPr lang="en-US" smtClean="0"/>
              <a:t>2/18/19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AE58F3-A263-584A-BA73-F33E20DBA021}" type="slidenum">
              <a:rPr lang="en-US" smtClean="0"/>
              <a:t>‹#›</a:t>
            </a:fld>
            <a:endParaRPr lang="en-US"/>
          </a:p>
        </p:txBody>
      </p:sp>
    </p:spTree>
    <p:extLst>
      <p:ext uri="{BB962C8B-B14F-4D97-AF65-F5344CB8AC3E}">
        <p14:creationId xmlns:p14="http://schemas.microsoft.com/office/powerpoint/2010/main" val="9612943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DDBDB24-0576-EE49-AAF0-48B3F71EDFA3}" type="datetimeFigureOut">
              <a:rPr lang="en-US" smtClean="0"/>
              <a:t>2/18/19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AE58F3-A263-584A-BA73-F33E20DBA021}" type="slidenum">
              <a:rPr lang="en-US" smtClean="0"/>
              <a:t>‹#›</a:t>
            </a:fld>
            <a:endParaRPr lang="en-US"/>
          </a:p>
        </p:txBody>
      </p:sp>
    </p:spTree>
    <p:extLst>
      <p:ext uri="{BB962C8B-B14F-4D97-AF65-F5344CB8AC3E}">
        <p14:creationId xmlns:p14="http://schemas.microsoft.com/office/powerpoint/2010/main" val="9545128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DDBDB24-0576-EE49-AAF0-48B3F71EDFA3}" type="datetimeFigureOut">
              <a:rPr lang="en-US" smtClean="0"/>
              <a:t>2/18/19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AE58F3-A263-584A-BA73-F33E20DBA021}" type="slidenum">
              <a:rPr lang="en-US" smtClean="0"/>
              <a:t>‹#›</a:t>
            </a:fld>
            <a:endParaRPr lang="en-US"/>
          </a:p>
        </p:txBody>
      </p:sp>
    </p:spTree>
    <p:extLst>
      <p:ext uri="{BB962C8B-B14F-4D97-AF65-F5344CB8AC3E}">
        <p14:creationId xmlns:p14="http://schemas.microsoft.com/office/powerpoint/2010/main" val="19721259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DDBDB24-0576-EE49-AAF0-48B3F71EDFA3}" type="datetimeFigureOut">
              <a:rPr lang="en-US" smtClean="0"/>
              <a:t>2/18/19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AE58F3-A263-584A-BA73-F33E20DBA021}" type="slidenum">
              <a:rPr lang="en-US" smtClean="0"/>
              <a:t>‹#›</a:t>
            </a:fld>
            <a:endParaRPr lang="en-US"/>
          </a:p>
        </p:txBody>
      </p:sp>
    </p:spTree>
    <p:extLst>
      <p:ext uri="{BB962C8B-B14F-4D97-AF65-F5344CB8AC3E}">
        <p14:creationId xmlns:p14="http://schemas.microsoft.com/office/powerpoint/2010/main" val="12574607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DDBDB24-0576-EE49-AAF0-48B3F71EDFA3}" type="datetimeFigureOut">
              <a:rPr lang="en-US" smtClean="0"/>
              <a:t>2/18/19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0AE58F3-A263-584A-BA73-F33E20DBA021}" type="slidenum">
              <a:rPr lang="en-US" smtClean="0"/>
              <a:t>‹#›</a:t>
            </a:fld>
            <a:endParaRPr lang="en-US"/>
          </a:p>
        </p:txBody>
      </p:sp>
    </p:spTree>
    <p:extLst>
      <p:ext uri="{BB962C8B-B14F-4D97-AF65-F5344CB8AC3E}">
        <p14:creationId xmlns:p14="http://schemas.microsoft.com/office/powerpoint/2010/main" val="7559189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DDBDB24-0576-EE49-AAF0-48B3F71EDFA3}" type="datetimeFigureOut">
              <a:rPr lang="en-US" smtClean="0"/>
              <a:t>2/18/19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0AE58F3-A263-584A-BA73-F33E20DBA021}" type="slidenum">
              <a:rPr lang="en-US" smtClean="0"/>
              <a:t>‹#›</a:t>
            </a:fld>
            <a:endParaRPr lang="en-US"/>
          </a:p>
        </p:txBody>
      </p:sp>
    </p:spTree>
    <p:extLst>
      <p:ext uri="{BB962C8B-B14F-4D97-AF65-F5344CB8AC3E}">
        <p14:creationId xmlns:p14="http://schemas.microsoft.com/office/powerpoint/2010/main" val="2170916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DDBDB24-0576-EE49-AAF0-48B3F71EDFA3}" type="datetimeFigureOut">
              <a:rPr lang="en-US" smtClean="0"/>
              <a:t>2/18/19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0AE58F3-A263-584A-BA73-F33E20DBA021}" type="slidenum">
              <a:rPr lang="en-US" smtClean="0"/>
              <a:t>‹#›</a:t>
            </a:fld>
            <a:endParaRPr lang="en-US"/>
          </a:p>
        </p:txBody>
      </p:sp>
    </p:spTree>
    <p:extLst>
      <p:ext uri="{BB962C8B-B14F-4D97-AF65-F5344CB8AC3E}">
        <p14:creationId xmlns:p14="http://schemas.microsoft.com/office/powerpoint/2010/main" val="842923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DDBDB24-0576-EE49-AAF0-48B3F71EDFA3}" type="datetimeFigureOut">
              <a:rPr lang="en-US" smtClean="0"/>
              <a:t>2/18/19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0AE58F3-A263-584A-BA73-F33E20DBA021}" type="slidenum">
              <a:rPr lang="en-US" smtClean="0"/>
              <a:t>‹#›</a:t>
            </a:fld>
            <a:endParaRPr lang="en-US"/>
          </a:p>
        </p:txBody>
      </p:sp>
    </p:spTree>
    <p:extLst>
      <p:ext uri="{BB962C8B-B14F-4D97-AF65-F5344CB8AC3E}">
        <p14:creationId xmlns:p14="http://schemas.microsoft.com/office/powerpoint/2010/main" val="15098030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DDBDB24-0576-EE49-AAF0-48B3F71EDFA3}" type="datetimeFigureOut">
              <a:rPr lang="en-US" smtClean="0"/>
              <a:t>2/18/19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0AE58F3-A263-584A-BA73-F33E20DBA021}" type="slidenum">
              <a:rPr lang="en-US" smtClean="0"/>
              <a:t>‹#›</a:t>
            </a:fld>
            <a:endParaRPr lang="en-US"/>
          </a:p>
        </p:txBody>
      </p:sp>
    </p:spTree>
    <p:extLst>
      <p:ext uri="{BB962C8B-B14F-4D97-AF65-F5344CB8AC3E}">
        <p14:creationId xmlns:p14="http://schemas.microsoft.com/office/powerpoint/2010/main" val="5935421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DDBDB24-0576-EE49-AAF0-48B3F71EDFA3}" type="datetimeFigureOut">
              <a:rPr lang="en-US" smtClean="0"/>
              <a:t>2/18/19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0AE58F3-A263-584A-BA73-F33E20DBA021}" type="slidenum">
              <a:rPr lang="en-US" smtClean="0"/>
              <a:t>‹#›</a:t>
            </a:fld>
            <a:endParaRPr lang="en-US"/>
          </a:p>
        </p:txBody>
      </p:sp>
    </p:spTree>
    <p:extLst>
      <p:ext uri="{BB962C8B-B14F-4D97-AF65-F5344CB8AC3E}">
        <p14:creationId xmlns:p14="http://schemas.microsoft.com/office/powerpoint/2010/main" val="6019965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DDBDB24-0576-EE49-AAF0-48B3F71EDFA3}" type="datetimeFigureOut">
              <a:rPr lang="en-US" smtClean="0"/>
              <a:t>2/18/19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0AE58F3-A263-584A-BA73-F33E20DBA021}" type="slidenum">
              <a:rPr lang="en-US" smtClean="0"/>
              <a:t>‹#›</a:t>
            </a:fld>
            <a:endParaRPr lang="en-US"/>
          </a:p>
        </p:txBody>
      </p:sp>
    </p:spTree>
    <p:extLst>
      <p:ext uri="{BB962C8B-B14F-4D97-AF65-F5344CB8AC3E}">
        <p14:creationId xmlns:p14="http://schemas.microsoft.com/office/powerpoint/2010/main" val="94277137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8.tiff"/></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7.jpeg"/></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1.xml.rels><?xml version="1.0" encoding="UTF-8" standalone="yes"?>
<Relationships xmlns="http://schemas.openxmlformats.org/package/2006/relationships"><Relationship Id="rId3" Type="http://schemas.openxmlformats.org/officeDocument/2006/relationships/image" Target="../media/image38.tiff"/><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2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2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24.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45.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20.png"/><Relationship Id="rId4" Type="http://schemas.openxmlformats.org/officeDocument/2006/relationships/image" Target="../media/image1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6.tiff"/><Relationship Id="rId5" Type="http://schemas.openxmlformats.org/officeDocument/2006/relationships/image" Target="../media/image5.tiff"/><Relationship Id="rId4" Type="http://schemas.openxmlformats.org/officeDocument/2006/relationships/image" Target="../media/image4.JP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2852475-DC43-F04C-90C3-6C4413E3F84A}"/>
              </a:ext>
            </a:extLst>
          </p:cNvPr>
          <p:cNvPicPr>
            <a:picLocks noChangeAspect="1"/>
          </p:cNvPicPr>
          <p:nvPr/>
        </p:nvPicPr>
        <p:blipFill>
          <a:blip r:embed="rId2"/>
          <a:stretch>
            <a:fillRect/>
          </a:stretch>
        </p:blipFill>
        <p:spPr>
          <a:xfrm>
            <a:off x="520860" y="1548740"/>
            <a:ext cx="3048000" cy="3048000"/>
          </a:xfrm>
          <a:prstGeom prst="rect">
            <a:avLst/>
          </a:prstGeom>
        </p:spPr>
      </p:pic>
      <p:sp>
        <p:nvSpPr>
          <p:cNvPr id="2" name="Title 1"/>
          <p:cNvSpPr>
            <a:spLocks noGrp="1"/>
          </p:cNvSpPr>
          <p:nvPr>
            <p:ph type="ctrTitle"/>
          </p:nvPr>
        </p:nvSpPr>
        <p:spPr>
          <a:xfrm>
            <a:off x="1524000" y="1781118"/>
            <a:ext cx="9144000" cy="2387600"/>
          </a:xfrm>
        </p:spPr>
        <p:txBody>
          <a:bodyPr/>
          <a:lstStyle/>
          <a:p>
            <a:r>
              <a:rPr lang="en-US" dirty="0">
                <a:solidFill>
                  <a:schemeClr val="bg1"/>
                </a:solidFill>
                <a:latin typeface="Helvetica Neue Thin" charset="0"/>
                <a:ea typeface="Helvetica Neue Thin" charset="0"/>
                <a:cs typeface="Helvetica Neue Thin" charset="0"/>
              </a:rPr>
              <a:t>G</a:t>
            </a:r>
            <a:r>
              <a:rPr lang="en-US" dirty="0">
                <a:solidFill>
                  <a:schemeClr val="bg1">
                    <a:lumMod val="50000"/>
                  </a:schemeClr>
                </a:solidFill>
                <a:latin typeface="Helvetica Neue Thin" charset="0"/>
                <a:ea typeface="Helvetica Neue Thin" charset="0"/>
                <a:cs typeface="Helvetica Neue Thin" charset="0"/>
              </a:rPr>
              <a:t>raphics, software, </a:t>
            </a:r>
            <a:br>
              <a:rPr lang="en-US" dirty="0">
                <a:solidFill>
                  <a:schemeClr val="bg1">
                    <a:lumMod val="50000"/>
                  </a:schemeClr>
                </a:solidFill>
                <a:latin typeface="Helvetica Neue Thin" charset="0"/>
                <a:ea typeface="Helvetica Neue Thin" charset="0"/>
                <a:cs typeface="Helvetica Neue Thin" charset="0"/>
              </a:rPr>
            </a:br>
            <a:r>
              <a:rPr lang="en-US" dirty="0">
                <a:solidFill>
                  <a:schemeClr val="bg1">
                    <a:lumMod val="50000"/>
                  </a:schemeClr>
                </a:solidFill>
                <a:latin typeface="Helvetica Neue Thin" charset="0"/>
                <a:ea typeface="Helvetica Neue Thin" charset="0"/>
                <a:cs typeface="Helvetica Neue Thin" charset="0"/>
              </a:rPr>
              <a:t>and more</a:t>
            </a:r>
          </a:p>
        </p:txBody>
      </p:sp>
      <p:sp>
        <p:nvSpPr>
          <p:cNvPr id="3" name="Subtitle 2"/>
          <p:cNvSpPr>
            <a:spLocks noGrp="1"/>
          </p:cNvSpPr>
          <p:nvPr>
            <p:ph type="subTitle" idx="1"/>
          </p:nvPr>
        </p:nvSpPr>
        <p:spPr>
          <a:xfrm>
            <a:off x="592110" y="4835781"/>
            <a:ext cx="6253397" cy="1655762"/>
          </a:xfrm>
        </p:spPr>
        <p:txBody>
          <a:bodyPr/>
          <a:lstStyle/>
          <a:p>
            <a:pPr algn="l">
              <a:spcBef>
                <a:spcPts val="0"/>
              </a:spcBef>
            </a:pPr>
            <a:r>
              <a:rPr lang="en-US" dirty="0">
                <a:solidFill>
                  <a:schemeClr val="bg1">
                    <a:lumMod val="75000"/>
                  </a:schemeClr>
                </a:solidFill>
              </a:rPr>
              <a:t>Scott Good</a:t>
            </a:r>
          </a:p>
          <a:p>
            <a:pPr algn="l">
              <a:spcBef>
                <a:spcPts val="0"/>
              </a:spcBef>
            </a:pPr>
            <a:r>
              <a:rPr lang="en-US" sz="1800" dirty="0">
                <a:solidFill>
                  <a:schemeClr val="bg1">
                    <a:lumMod val="75000"/>
                  </a:schemeClr>
                </a:solidFill>
              </a:rPr>
              <a:t>North American Above-Market Technical Sales SME</a:t>
            </a:r>
            <a:endParaRPr lang="en-US" dirty="0">
              <a:solidFill>
                <a:schemeClr val="bg1">
                  <a:lumMod val="75000"/>
                </a:schemeClr>
              </a:solidFill>
            </a:endParaRPr>
          </a:p>
        </p:txBody>
      </p:sp>
    </p:spTree>
    <p:extLst>
      <p:ext uri="{BB962C8B-B14F-4D97-AF65-F5344CB8AC3E}">
        <p14:creationId xmlns:p14="http://schemas.microsoft.com/office/powerpoint/2010/main" val="7938873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lumMod val="50000"/>
                  </a:schemeClr>
                </a:solidFill>
              </a:rPr>
              <a:t>PowerPoint </a:t>
            </a:r>
            <a:r>
              <a:rPr lang="en-US" sz="4000" dirty="0">
                <a:solidFill>
                  <a:schemeClr val="bg1">
                    <a:lumMod val="75000"/>
                  </a:schemeClr>
                </a:solidFill>
              </a:rPr>
              <a:t>presentations</a:t>
            </a:r>
            <a:endParaRPr lang="en-US" dirty="0">
              <a:solidFill>
                <a:schemeClr val="bg1">
                  <a:lumMod val="75000"/>
                </a:schemeClr>
              </a:solidFill>
            </a:endParaRPr>
          </a:p>
        </p:txBody>
      </p:sp>
      <p:pic>
        <p:nvPicPr>
          <p:cNvPr id="3" name="Picture 2">
            <a:extLst>
              <a:ext uri="{FF2B5EF4-FFF2-40B4-BE49-F238E27FC236}">
                <a16:creationId xmlns:a16="http://schemas.microsoft.com/office/drawing/2014/main" id="{FF45DFED-78E9-0145-A4B8-5EC211406AC2}"/>
              </a:ext>
            </a:extLst>
          </p:cNvPr>
          <p:cNvPicPr>
            <a:picLocks noChangeAspect="1"/>
          </p:cNvPicPr>
          <p:nvPr/>
        </p:nvPicPr>
        <p:blipFill>
          <a:blip r:embed="rId3"/>
          <a:stretch>
            <a:fillRect/>
          </a:stretch>
        </p:blipFill>
        <p:spPr>
          <a:xfrm>
            <a:off x="1510523" y="1418481"/>
            <a:ext cx="9170953" cy="5158660"/>
          </a:xfrm>
          <a:prstGeom prst="rect">
            <a:avLst/>
          </a:prstGeom>
          <a:effectLst>
            <a:outerShdw blurRad="50800" dist="50800" dir="3000000" sx="102000" sy="102000" algn="ctr" rotWithShape="0">
              <a:srgbClr val="000000">
                <a:alpha val="13000"/>
              </a:srgbClr>
            </a:outerShdw>
          </a:effectLst>
        </p:spPr>
      </p:pic>
    </p:spTree>
    <p:extLst>
      <p:ext uri="{BB962C8B-B14F-4D97-AF65-F5344CB8AC3E}">
        <p14:creationId xmlns:p14="http://schemas.microsoft.com/office/powerpoint/2010/main" val="317559313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lumMod val="50000"/>
                  </a:schemeClr>
                </a:solidFill>
              </a:rPr>
              <a:t>ICEC </a:t>
            </a:r>
            <a:r>
              <a:rPr lang="en-US" dirty="0">
                <a:solidFill>
                  <a:schemeClr val="bg1">
                    <a:lumMod val="75000"/>
                  </a:schemeClr>
                </a:solidFill>
              </a:rPr>
              <a:t>/ </a:t>
            </a:r>
            <a:r>
              <a:rPr lang="en-US" sz="3600" dirty="0">
                <a:solidFill>
                  <a:schemeClr val="bg1">
                    <a:lumMod val="75000"/>
                  </a:schemeClr>
                </a:solidFill>
              </a:rPr>
              <a:t>Primary ICEC demo site on </a:t>
            </a:r>
            <a:r>
              <a:rPr lang="en-US" sz="3600" dirty="0" err="1">
                <a:solidFill>
                  <a:schemeClr val="bg1">
                    <a:lumMod val="75000"/>
                  </a:schemeClr>
                </a:solidFill>
              </a:rPr>
              <a:t>LLShowcase</a:t>
            </a:r>
            <a:endParaRPr lang="en-US" dirty="0">
              <a:solidFill>
                <a:schemeClr val="bg1">
                  <a:lumMod val="75000"/>
                </a:schemeClr>
              </a:solidFill>
            </a:endParaRPr>
          </a:p>
        </p:txBody>
      </p:sp>
      <p:pic>
        <p:nvPicPr>
          <p:cNvPr id="4" name="Picture 3"/>
          <p:cNvPicPr>
            <a:picLocks noChangeAspect="1"/>
          </p:cNvPicPr>
          <p:nvPr/>
        </p:nvPicPr>
        <p:blipFill>
          <a:blip r:embed="rId3"/>
          <a:stretch>
            <a:fillRect/>
          </a:stretch>
        </p:blipFill>
        <p:spPr>
          <a:xfrm>
            <a:off x="728818" y="1533135"/>
            <a:ext cx="7222001" cy="4618253"/>
          </a:xfrm>
          <a:prstGeom prst="rect">
            <a:avLst/>
          </a:prstGeom>
          <a:effectLst>
            <a:outerShdw blurRad="50800" dist="50800" dir="1800000" algn="ctr" rotWithShape="0">
              <a:srgbClr val="000000">
                <a:alpha val="51000"/>
              </a:srgbClr>
            </a:outerShdw>
            <a:reflection stA="0" endPos="65000" dist="50800" dir="5400000" sy="-100000" algn="bl" rotWithShape="0"/>
          </a:effectLst>
        </p:spPr>
      </p:pic>
      <p:pic>
        <p:nvPicPr>
          <p:cNvPr id="5" name="Picture 4">
            <a:extLst>
              <a:ext uri="{FF2B5EF4-FFF2-40B4-BE49-F238E27FC236}">
                <a16:creationId xmlns:a16="http://schemas.microsoft.com/office/drawing/2014/main" id="{43A2626A-42E2-0C43-A25A-AA6F240B06F0}"/>
              </a:ext>
            </a:extLst>
          </p:cNvPr>
          <p:cNvPicPr>
            <a:picLocks noChangeAspect="1"/>
          </p:cNvPicPr>
          <p:nvPr/>
        </p:nvPicPr>
        <p:blipFill>
          <a:blip r:embed="rId4"/>
          <a:stretch>
            <a:fillRect/>
          </a:stretch>
        </p:blipFill>
        <p:spPr>
          <a:xfrm>
            <a:off x="6277091" y="2858698"/>
            <a:ext cx="5397914" cy="3627036"/>
          </a:xfrm>
          <a:prstGeom prst="rect">
            <a:avLst/>
          </a:prstGeom>
          <a:effectLst>
            <a:outerShdw blurRad="50800" dist="50800" dir="3000000" sx="102000" sy="102000" algn="ctr" rotWithShape="0">
              <a:srgbClr val="000000">
                <a:alpha val="13000"/>
              </a:srgbClr>
            </a:outerShdw>
          </a:effectLst>
        </p:spPr>
      </p:pic>
    </p:spTree>
    <p:extLst>
      <p:ext uri="{BB962C8B-B14F-4D97-AF65-F5344CB8AC3E}">
        <p14:creationId xmlns:p14="http://schemas.microsoft.com/office/powerpoint/2010/main" val="159301341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lumMod val="50000"/>
                  </a:schemeClr>
                </a:solidFill>
              </a:rPr>
              <a:t>ICEC</a:t>
            </a:r>
            <a:r>
              <a:rPr lang="en-US" dirty="0">
                <a:solidFill>
                  <a:schemeClr val="bg1">
                    <a:lumMod val="75000"/>
                  </a:schemeClr>
                </a:solidFill>
              </a:rPr>
              <a:t> / </a:t>
            </a:r>
            <a:r>
              <a:rPr lang="en-US" sz="4000" dirty="0">
                <a:solidFill>
                  <a:schemeClr val="bg1">
                    <a:lumMod val="75000"/>
                  </a:schemeClr>
                </a:solidFill>
              </a:rPr>
              <a:t>Personal experimentation</a:t>
            </a:r>
            <a:endParaRPr lang="en-US" dirty="0">
              <a:solidFill>
                <a:schemeClr val="bg1">
                  <a:lumMod val="75000"/>
                </a:schemeClr>
              </a:solidFill>
            </a:endParaRPr>
          </a:p>
        </p:txBody>
      </p:sp>
      <p:pic>
        <p:nvPicPr>
          <p:cNvPr id="5" name="Picture 4">
            <a:extLst>
              <a:ext uri="{FF2B5EF4-FFF2-40B4-BE49-F238E27FC236}">
                <a16:creationId xmlns:a16="http://schemas.microsoft.com/office/drawing/2014/main" id="{32086D3C-1606-A140-B10D-3915D33AE8E2}"/>
              </a:ext>
            </a:extLst>
          </p:cNvPr>
          <p:cNvPicPr>
            <a:picLocks noChangeAspect="1"/>
          </p:cNvPicPr>
          <p:nvPr/>
        </p:nvPicPr>
        <p:blipFill>
          <a:blip r:embed="rId3"/>
          <a:stretch>
            <a:fillRect/>
          </a:stretch>
        </p:blipFill>
        <p:spPr>
          <a:xfrm>
            <a:off x="2135152" y="1534539"/>
            <a:ext cx="7921696" cy="5031752"/>
          </a:xfrm>
          <a:prstGeom prst="rect">
            <a:avLst/>
          </a:prstGeom>
          <a:effectLst>
            <a:outerShdw blurRad="50800" dist="50800" dir="3000000" sx="102000" sy="102000" algn="ctr" rotWithShape="0">
              <a:srgbClr val="000000">
                <a:alpha val="13000"/>
              </a:srgbClr>
            </a:outerShdw>
          </a:effectLst>
        </p:spPr>
      </p:pic>
    </p:spTree>
    <p:extLst>
      <p:ext uri="{BB962C8B-B14F-4D97-AF65-F5344CB8AC3E}">
        <p14:creationId xmlns:p14="http://schemas.microsoft.com/office/powerpoint/2010/main" val="219599165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lumMod val="50000"/>
                  </a:schemeClr>
                </a:solidFill>
              </a:rPr>
              <a:t>ICEC</a:t>
            </a:r>
            <a:r>
              <a:rPr lang="en-US" dirty="0">
                <a:solidFill>
                  <a:schemeClr val="bg1">
                    <a:lumMod val="75000"/>
                  </a:schemeClr>
                </a:solidFill>
              </a:rPr>
              <a:t> / </a:t>
            </a:r>
            <a:r>
              <a:rPr lang="en-US" sz="3600" dirty="0">
                <a:solidFill>
                  <a:schemeClr val="bg1">
                    <a:lumMod val="75000"/>
                  </a:schemeClr>
                </a:solidFill>
              </a:rPr>
              <a:t>Eileen Fisher</a:t>
            </a:r>
            <a:endParaRPr lang="en-US" dirty="0">
              <a:solidFill>
                <a:schemeClr val="bg1">
                  <a:lumMod val="75000"/>
                </a:schemeClr>
              </a:solidFill>
            </a:endParaRPr>
          </a:p>
        </p:txBody>
      </p:sp>
      <p:pic>
        <p:nvPicPr>
          <p:cNvPr id="7" name="Picture 6"/>
          <p:cNvPicPr>
            <a:picLocks noChangeAspect="1"/>
          </p:cNvPicPr>
          <p:nvPr/>
        </p:nvPicPr>
        <p:blipFill>
          <a:blip r:embed="rId3"/>
          <a:stretch>
            <a:fillRect/>
          </a:stretch>
        </p:blipFill>
        <p:spPr>
          <a:xfrm>
            <a:off x="6611671" y="264450"/>
            <a:ext cx="3033082" cy="2221909"/>
          </a:xfrm>
          <a:prstGeom prst="rect">
            <a:avLst/>
          </a:prstGeom>
          <a:effectLst>
            <a:outerShdw blurRad="50800" dist="50800" dir="2400000" algn="ctr" rotWithShape="0">
              <a:srgbClr val="000000">
                <a:alpha val="33000"/>
              </a:srgbClr>
            </a:outerShdw>
          </a:effectLst>
        </p:spPr>
      </p:pic>
      <p:pic>
        <p:nvPicPr>
          <p:cNvPr id="8" name="Picture 7"/>
          <p:cNvPicPr>
            <a:picLocks noChangeAspect="1"/>
          </p:cNvPicPr>
          <p:nvPr/>
        </p:nvPicPr>
        <p:blipFill>
          <a:blip r:embed="rId4"/>
          <a:stretch>
            <a:fillRect/>
          </a:stretch>
        </p:blipFill>
        <p:spPr>
          <a:xfrm>
            <a:off x="804160" y="1690688"/>
            <a:ext cx="6075731" cy="4815182"/>
          </a:xfrm>
          <a:prstGeom prst="rect">
            <a:avLst/>
          </a:prstGeom>
          <a:effectLst>
            <a:outerShdw blurRad="50800" dist="50800" dir="2400000" algn="ctr" rotWithShape="0">
              <a:srgbClr val="000000">
                <a:alpha val="33000"/>
              </a:srgbClr>
            </a:outerShdw>
          </a:effectLst>
        </p:spPr>
      </p:pic>
      <p:pic>
        <p:nvPicPr>
          <p:cNvPr id="6" name="Picture 5"/>
          <p:cNvPicPr>
            <a:picLocks noChangeAspect="1"/>
          </p:cNvPicPr>
          <p:nvPr/>
        </p:nvPicPr>
        <p:blipFill>
          <a:blip r:embed="rId5"/>
          <a:stretch>
            <a:fillRect/>
          </a:stretch>
        </p:blipFill>
        <p:spPr>
          <a:xfrm>
            <a:off x="8714023" y="1303595"/>
            <a:ext cx="2882476" cy="2221909"/>
          </a:xfrm>
          <a:prstGeom prst="rect">
            <a:avLst/>
          </a:prstGeom>
          <a:effectLst>
            <a:outerShdw blurRad="50800" dist="50800" dir="2400000" algn="ctr" rotWithShape="0">
              <a:srgbClr val="000000">
                <a:alpha val="33000"/>
              </a:srgbClr>
            </a:outerShdw>
          </a:effectLst>
        </p:spPr>
      </p:pic>
      <p:pic>
        <p:nvPicPr>
          <p:cNvPr id="5" name="Picture 4"/>
          <p:cNvPicPr>
            <a:picLocks noChangeAspect="1"/>
          </p:cNvPicPr>
          <p:nvPr/>
        </p:nvPicPr>
        <p:blipFill>
          <a:blip r:embed="rId6"/>
          <a:stretch>
            <a:fillRect/>
          </a:stretch>
        </p:blipFill>
        <p:spPr>
          <a:xfrm>
            <a:off x="6611671" y="3077394"/>
            <a:ext cx="3184736" cy="2221909"/>
          </a:xfrm>
          <a:prstGeom prst="rect">
            <a:avLst/>
          </a:prstGeom>
          <a:effectLst>
            <a:outerShdw blurRad="50800" dist="50800" dir="2400000" algn="ctr" rotWithShape="0">
              <a:srgbClr val="000000">
                <a:alpha val="33000"/>
              </a:srgbClr>
            </a:outerShdw>
          </a:effectLst>
        </p:spPr>
      </p:pic>
      <p:pic>
        <p:nvPicPr>
          <p:cNvPr id="4" name="Picture 3"/>
          <p:cNvPicPr>
            <a:picLocks noChangeAspect="1"/>
          </p:cNvPicPr>
          <p:nvPr/>
        </p:nvPicPr>
        <p:blipFill>
          <a:blip r:embed="rId7"/>
          <a:stretch>
            <a:fillRect/>
          </a:stretch>
        </p:blipFill>
        <p:spPr>
          <a:xfrm>
            <a:off x="8991838" y="4188348"/>
            <a:ext cx="2604661" cy="2221909"/>
          </a:xfrm>
          <a:prstGeom prst="rect">
            <a:avLst/>
          </a:prstGeom>
          <a:effectLst>
            <a:outerShdw blurRad="50800" dist="50800" dir="2400000" algn="ctr" rotWithShape="0">
              <a:srgbClr val="000000">
                <a:alpha val="33000"/>
              </a:srgbClr>
            </a:outerShdw>
          </a:effectLst>
        </p:spPr>
      </p:pic>
    </p:spTree>
    <p:extLst>
      <p:ext uri="{BB962C8B-B14F-4D97-AF65-F5344CB8AC3E}">
        <p14:creationId xmlns:p14="http://schemas.microsoft.com/office/powerpoint/2010/main" val="28957537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lumMod val="50000"/>
                  </a:schemeClr>
                </a:solidFill>
              </a:rPr>
              <a:t>ICEC</a:t>
            </a:r>
            <a:r>
              <a:rPr lang="en-US" dirty="0">
                <a:solidFill>
                  <a:schemeClr val="bg1">
                    <a:lumMod val="75000"/>
                  </a:schemeClr>
                </a:solidFill>
              </a:rPr>
              <a:t> / </a:t>
            </a:r>
            <a:r>
              <a:rPr lang="en-US" sz="4000" dirty="0">
                <a:solidFill>
                  <a:schemeClr val="bg1">
                    <a:lumMod val="75000"/>
                  </a:schemeClr>
                </a:solidFill>
              </a:rPr>
              <a:t>Southern Farm Bureau Insurance</a:t>
            </a:r>
            <a:endParaRPr lang="en-US" dirty="0">
              <a:solidFill>
                <a:schemeClr val="bg1">
                  <a:lumMod val="75000"/>
                </a:schemeClr>
              </a:solidFill>
            </a:endParaRPr>
          </a:p>
        </p:txBody>
      </p:sp>
      <p:pic>
        <p:nvPicPr>
          <p:cNvPr id="5" name="Picture 4">
            <a:extLst>
              <a:ext uri="{FF2B5EF4-FFF2-40B4-BE49-F238E27FC236}">
                <a16:creationId xmlns:a16="http://schemas.microsoft.com/office/drawing/2014/main" id="{0DF01A18-C02E-5049-B0CB-5C0B574521A4}"/>
              </a:ext>
            </a:extLst>
          </p:cNvPr>
          <p:cNvPicPr>
            <a:picLocks noChangeAspect="1"/>
          </p:cNvPicPr>
          <p:nvPr/>
        </p:nvPicPr>
        <p:blipFill>
          <a:blip r:embed="rId3"/>
          <a:stretch>
            <a:fillRect/>
          </a:stretch>
        </p:blipFill>
        <p:spPr>
          <a:xfrm>
            <a:off x="3120822" y="1690688"/>
            <a:ext cx="5950356" cy="4776252"/>
          </a:xfrm>
          <a:prstGeom prst="rect">
            <a:avLst/>
          </a:prstGeom>
          <a:effectLst>
            <a:outerShdw blurRad="50800" dist="50800" dir="3000000" sx="102000" sy="102000" algn="ctr" rotWithShape="0">
              <a:srgbClr val="000000">
                <a:alpha val="13000"/>
              </a:srgbClr>
            </a:outerShdw>
          </a:effectLst>
        </p:spPr>
      </p:pic>
    </p:spTree>
    <p:extLst>
      <p:ext uri="{BB962C8B-B14F-4D97-AF65-F5344CB8AC3E}">
        <p14:creationId xmlns:p14="http://schemas.microsoft.com/office/powerpoint/2010/main" val="96265301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lumMod val="50000"/>
                  </a:schemeClr>
                </a:solidFill>
              </a:rPr>
              <a:t>ICEC</a:t>
            </a:r>
            <a:r>
              <a:rPr lang="en-US" dirty="0">
                <a:solidFill>
                  <a:schemeClr val="bg1">
                    <a:lumMod val="75000"/>
                  </a:schemeClr>
                </a:solidFill>
              </a:rPr>
              <a:t> / </a:t>
            </a:r>
            <a:r>
              <a:rPr lang="en-US" sz="4000" dirty="0">
                <a:solidFill>
                  <a:schemeClr val="bg1">
                    <a:lumMod val="75000"/>
                  </a:schemeClr>
                </a:solidFill>
              </a:rPr>
              <a:t>Disney…internal IBM pitch</a:t>
            </a:r>
            <a:endParaRPr lang="en-US" dirty="0">
              <a:solidFill>
                <a:schemeClr val="bg1">
                  <a:lumMod val="75000"/>
                </a:schemeClr>
              </a:solidFill>
            </a:endParaRPr>
          </a:p>
        </p:txBody>
      </p:sp>
      <p:pic>
        <p:nvPicPr>
          <p:cNvPr id="3" name="Picture 2">
            <a:extLst>
              <a:ext uri="{FF2B5EF4-FFF2-40B4-BE49-F238E27FC236}">
                <a16:creationId xmlns:a16="http://schemas.microsoft.com/office/drawing/2014/main" id="{47008AEA-7157-3C48-A1F3-905483C9E9DB}"/>
              </a:ext>
            </a:extLst>
          </p:cNvPr>
          <p:cNvPicPr>
            <a:picLocks noChangeAspect="1"/>
          </p:cNvPicPr>
          <p:nvPr/>
        </p:nvPicPr>
        <p:blipFill>
          <a:blip r:embed="rId3"/>
          <a:stretch>
            <a:fillRect/>
          </a:stretch>
        </p:blipFill>
        <p:spPr>
          <a:xfrm>
            <a:off x="711324" y="1496002"/>
            <a:ext cx="7736220" cy="5049764"/>
          </a:xfrm>
          <a:prstGeom prst="rect">
            <a:avLst/>
          </a:prstGeom>
          <a:effectLst>
            <a:outerShdw blurRad="50800" dist="50800" dir="3000000" sx="102000" sy="102000" algn="ctr" rotWithShape="0">
              <a:srgbClr val="000000">
                <a:alpha val="13000"/>
              </a:srgbClr>
            </a:outerShdw>
          </a:effectLst>
        </p:spPr>
      </p:pic>
      <p:pic>
        <p:nvPicPr>
          <p:cNvPr id="4" name="Picture 3">
            <a:extLst>
              <a:ext uri="{FF2B5EF4-FFF2-40B4-BE49-F238E27FC236}">
                <a16:creationId xmlns:a16="http://schemas.microsoft.com/office/drawing/2014/main" id="{A62E192B-7228-C442-A444-603C06B5FD95}"/>
              </a:ext>
            </a:extLst>
          </p:cNvPr>
          <p:cNvPicPr>
            <a:picLocks noChangeAspect="1"/>
          </p:cNvPicPr>
          <p:nvPr/>
        </p:nvPicPr>
        <p:blipFill>
          <a:blip r:embed="rId4"/>
          <a:stretch>
            <a:fillRect/>
          </a:stretch>
        </p:blipFill>
        <p:spPr>
          <a:xfrm>
            <a:off x="6651679" y="2370503"/>
            <a:ext cx="4994765" cy="3506190"/>
          </a:xfrm>
          <a:prstGeom prst="rect">
            <a:avLst/>
          </a:prstGeom>
          <a:effectLst>
            <a:outerShdw blurRad="50800" dist="50800" dir="3000000" sx="102000" sy="102000" algn="ctr" rotWithShape="0">
              <a:srgbClr val="000000">
                <a:alpha val="13000"/>
              </a:srgbClr>
            </a:outerShdw>
          </a:effectLst>
        </p:spPr>
      </p:pic>
    </p:spTree>
    <p:extLst>
      <p:ext uri="{BB962C8B-B14F-4D97-AF65-F5344CB8AC3E}">
        <p14:creationId xmlns:p14="http://schemas.microsoft.com/office/powerpoint/2010/main" val="174070425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lumMod val="50000"/>
                  </a:schemeClr>
                </a:solidFill>
              </a:rPr>
              <a:t>ICEC</a:t>
            </a:r>
            <a:r>
              <a:rPr lang="en-US" dirty="0">
                <a:solidFill>
                  <a:schemeClr val="bg1">
                    <a:lumMod val="75000"/>
                  </a:schemeClr>
                </a:solidFill>
              </a:rPr>
              <a:t> / </a:t>
            </a:r>
            <a:r>
              <a:rPr lang="en-US" sz="4000" dirty="0">
                <a:solidFill>
                  <a:schemeClr val="bg1">
                    <a:lumMod val="75000"/>
                  </a:schemeClr>
                </a:solidFill>
              </a:rPr>
              <a:t>Domino 10 introduction</a:t>
            </a:r>
            <a:endParaRPr lang="en-US" dirty="0">
              <a:solidFill>
                <a:schemeClr val="bg1">
                  <a:lumMod val="75000"/>
                </a:schemeClr>
              </a:solidFill>
            </a:endParaRPr>
          </a:p>
        </p:txBody>
      </p:sp>
      <p:pic>
        <p:nvPicPr>
          <p:cNvPr id="4" name="Picture 3">
            <a:extLst>
              <a:ext uri="{FF2B5EF4-FFF2-40B4-BE49-F238E27FC236}">
                <a16:creationId xmlns:a16="http://schemas.microsoft.com/office/drawing/2014/main" id="{A6CF3AFC-C732-A640-B6E2-D9CB1BB6F7B8}"/>
              </a:ext>
            </a:extLst>
          </p:cNvPr>
          <p:cNvPicPr>
            <a:picLocks noChangeAspect="1"/>
          </p:cNvPicPr>
          <p:nvPr/>
        </p:nvPicPr>
        <p:blipFill>
          <a:blip r:embed="rId3"/>
          <a:stretch>
            <a:fillRect/>
          </a:stretch>
        </p:blipFill>
        <p:spPr>
          <a:xfrm>
            <a:off x="2129173" y="1473584"/>
            <a:ext cx="7933653" cy="5083331"/>
          </a:xfrm>
          <a:prstGeom prst="rect">
            <a:avLst/>
          </a:prstGeom>
          <a:effectLst>
            <a:outerShdw blurRad="50800" dist="50800" dir="3000000" sx="102000" sy="102000" algn="ctr" rotWithShape="0">
              <a:srgbClr val="000000">
                <a:alpha val="13000"/>
              </a:srgbClr>
            </a:outerShdw>
          </a:effectLst>
        </p:spPr>
      </p:pic>
    </p:spTree>
    <p:extLst>
      <p:ext uri="{BB962C8B-B14F-4D97-AF65-F5344CB8AC3E}">
        <p14:creationId xmlns:p14="http://schemas.microsoft.com/office/powerpoint/2010/main" val="155520116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838200" y="1782859"/>
            <a:ext cx="6830961" cy="3848948"/>
          </a:xfrm>
          <a:prstGeom prst="rect">
            <a:avLst/>
          </a:prstGeom>
          <a:effectLst>
            <a:outerShdw blurRad="50800" dist="50800" dir="2400000" algn="ctr" rotWithShape="0">
              <a:srgbClr val="000000">
                <a:alpha val="33000"/>
              </a:srgbClr>
            </a:outerShdw>
          </a:effectLst>
        </p:spPr>
      </p:pic>
      <p:sp>
        <p:nvSpPr>
          <p:cNvPr id="2" name="Title 1"/>
          <p:cNvSpPr>
            <a:spLocks noGrp="1"/>
          </p:cNvSpPr>
          <p:nvPr>
            <p:ph type="title"/>
          </p:nvPr>
        </p:nvSpPr>
        <p:spPr/>
        <p:txBody>
          <a:bodyPr/>
          <a:lstStyle/>
          <a:p>
            <a:r>
              <a:rPr lang="en-US" dirty="0">
                <a:solidFill>
                  <a:schemeClr val="bg1">
                    <a:lumMod val="50000"/>
                  </a:schemeClr>
                </a:solidFill>
              </a:rPr>
              <a:t>Connections</a:t>
            </a:r>
            <a:r>
              <a:rPr lang="en-US" dirty="0">
                <a:solidFill>
                  <a:schemeClr val="bg1">
                    <a:lumMod val="75000"/>
                  </a:schemeClr>
                </a:solidFill>
              </a:rPr>
              <a:t> / </a:t>
            </a:r>
            <a:r>
              <a:rPr lang="en-US" sz="3600" dirty="0">
                <a:solidFill>
                  <a:schemeClr val="bg1">
                    <a:lumMod val="75000"/>
                  </a:schemeClr>
                </a:solidFill>
              </a:rPr>
              <a:t>Lowe’s demo</a:t>
            </a:r>
            <a:endParaRPr lang="en-US" dirty="0">
              <a:solidFill>
                <a:schemeClr val="bg1">
                  <a:lumMod val="75000"/>
                </a:schemeClr>
              </a:solidFill>
            </a:endParaRPr>
          </a:p>
        </p:txBody>
      </p:sp>
      <p:pic>
        <p:nvPicPr>
          <p:cNvPr id="5" name="Picture 4"/>
          <p:cNvPicPr>
            <a:picLocks noChangeAspect="1"/>
          </p:cNvPicPr>
          <p:nvPr/>
        </p:nvPicPr>
        <p:blipFill>
          <a:blip r:embed="rId4"/>
          <a:stretch>
            <a:fillRect/>
          </a:stretch>
        </p:blipFill>
        <p:spPr>
          <a:xfrm>
            <a:off x="8102656" y="4700011"/>
            <a:ext cx="3312720" cy="1863592"/>
          </a:xfrm>
          <a:prstGeom prst="rect">
            <a:avLst/>
          </a:prstGeom>
          <a:effectLst>
            <a:outerShdw blurRad="50800" dist="50800" dir="2400000" algn="ctr" rotWithShape="0">
              <a:srgbClr val="000000">
                <a:alpha val="33000"/>
              </a:srgbClr>
            </a:outerShdw>
          </a:effectLst>
        </p:spPr>
      </p:pic>
      <p:pic>
        <p:nvPicPr>
          <p:cNvPr id="7" name="Picture 6"/>
          <p:cNvPicPr>
            <a:picLocks noChangeAspect="1"/>
          </p:cNvPicPr>
          <p:nvPr/>
        </p:nvPicPr>
        <p:blipFill>
          <a:blip r:embed="rId5"/>
          <a:stretch>
            <a:fillRect/>
          </a:stretch>
        </p:blipFill>
        <p:spPr>
          <a:xfrm>
            <a:off x="8102656" y="2536767"/>
            <a:ext cx="3291348" cy="1943687"/>
          </a:xfrm>
          <a:prstGeom prst="rect">
            <a:avLst/>
          </a:prstGeom>
          <a:effectLst>
            <a:outerShdw blurRad="50800" dist="50800" dir="2400000" algn="ctr" rotWithShape="0">
              <a:srgbClr val="000000">
                <a:alpha val="33000"/>
              </a:srgbClr>
            </a:outerShdw>
          </a:effectLst>
        </p:spPr>
      </p:pic>
      <p:pic>
        <p:nvPicPr>
          <p:cNvPr id="8" name="Picture 7"/>
          <p:cNvPicPr>
            <a:picLocks noChangeAspect="1"/>
          </p:cNvPicPr>
          <p:nvPr/>
        </p:nvPicPr>
        <p:blipFill>
          <a:blip r:embed="rId6"/>
          <a:stretch>
            <a:fillRect/>
          </a:stretch>
        </p:blipFill>
        <p:spPr>
          <a:xfrm>
            <a:off x="8072538" y="453619"/>
            <a:ext cx="3310755" cy="1863592"/>
          </a:xfrm>
          <a:prstGeom prst="rect">
            <a:avLst/>
          </a:prstGeom>
          <a:effectLst>
            <a:outerShdw blurRad="50800" dist="50800" dir="2400000" algn="ctr" rotWithShape="0">
              <a:srgbClr val="000000">
                <a:alpha val="33000"/>
              </a:srgbClr>
            </a:outerShdw>
          </a:effectLst>
        </p:spPr>
      </p:pic>
    </p:spTree>
    <p:extLst>
      <p:ext uri="{BB962C8B-B14F-4D97-AF65-F5344CB8AC3E}">
        <p14:creationId xmlns:p14="http://schemas.microsoft.com/office/powerpoint/2010/main" val="201706735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lumMod val="50000"/>
                  </a:schemeClr>
                </a:solidFill>
              </a:rPr>
              <a:t>Connections </a:t>
            </a:r>
            <a:r>
              <a:rPr lang="en-US" dirty="0">
                <a:solidFill>
                  <a:schemeClr val="bg1">
                    <a:lumMod val="75000"/>
                  </a:schemeClr>
                </a:solidFill>
              </a:rPr>
              <a:t>/ </a:t>
            </a:r>
            <a:r>
              <a:rPr lang="en-US" sz="3600" dirty="0">
                <a:solidFill>
                  <a:schemeClr val="bg1">
                    <a:lumMod val="75000"/>
                  </a:schemeClr>
                </a:solidFill>
              </a:rPr>
              <a:t>Cisco Community landing page wiki</a:t>
            </a:r>
            <a:endParaRPr lang="en-US" dirty="0">
              <a:solidFill>
                <a:schemeClr val="bg1">
                  <a:lumMod val="75000"/>
                </a:schemeClr>
              </a:solidFill>
            </a:endParaRPr>
          </a:p>
        </p:txBody>
      </p:sp>
      <p:pic>
        <p:nvPicPr>
          <p:cNvPr id="7" name="Picture 6"/>
          <p:cNvPicPr>
            <a:picLocks noChangeAspect="1"/>
          </p:cNvPicPr>
          <p:nvPr/>
        </p:nvPicPr>
        <p:blipFill>
          <a:blip r:embed="rId3"/>
          <a:stretch>
            <a:fillRect/>
          </a:stretch>
        </p:blipFill>
        <p:spPr>
          <a:xfrm>
            <a:off x="2585883" y="1453881"/>
            <a:ext cx="7065257" cy="5174763"/>
          </a:xfrm>
          <a:prstGeom prst="rect">
            <a:avLst/>
          </a:prstGeom>
        </p:spPr>
      </p:pic>
    </p:spTree>
    <p:extLst>
      <p:ext uri="{BB962C8B-B14F-4D97-AF65-F5344CB8AC3E}">
        <p14:creationId xmlns:p14="http://schemas.microsoft.com/office/powerpoint/2010/main" val="69237994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rot="20661914">
            <a:off x="1656869" y="1223244"/>
            <a:ext cx="4233617" cy="5471750"/>
          </a:xfrm>
          <a:prstGeom prst="rect">
            <a:avLst/>
          </a:prstGeom>
          <a:effectLst>
            <a:outerShdw blurRad="50800" dist="50800" dir="2400000" algn="ctr" rotWithShape="0">
              <a:srgbClr val="000000">
                <a:alpha val="33000"/>
              </a:srgbClr>
            </a:outerShdw>
          </a:effectLst>
        </p:spPr>
      </p:pic>
      <p:pic>
        <p:nvPicPr>
          <p:cNvPr id="8" name="Picture 7"/>
          <p:cNvPicPr>
            <a:picLocks noChangeAspect="1"/>
          </p:cNvPicPr>
          <p:nvPr/>
        </p:nvPicPr>
        <p:blipFill>
          <a:blip r:embed="rId4"/>
          <a:stretch>
            <a:fillRect/>
          </a:stretch>
        </p:blipFill>
        <p:spPr>
          <a:xfrm rot="598500">
            <a:off x="6564624" y="613702"/>
            <a:ext cx="4336819" cy="5601438"/>
          </a:xfrm>
          <a:prstGeom prst="rect">
            <a:avLst/>
          </a:prstGeom>
          <a:effectLst>
            <a:outerShdw blurRad="50800" dist="50800" dir="2400000" algn="ctr" rotWithShape="0">
              <a:srgbClr val="000000">
                <a:alpha val="33000"/>
              </a:srgbClr>
            </a:outerShdw>
          </a:effectLst>
        </p:spPr>
      </p:pic>
      <p:sp>
        <p:nvSpPr>
          <p:cNvPr id="2" name="Title 1"/>
          <p:cNvSpPr>
            <a:spLocks noGrp="1"/>
          </p:cNvSpPr>
          <p:nvPr>
            <p:ph type="title"/>
          </p:nvPr>
        </p:nvSpPr>
        <p:spPr/>
        <p:txBody>
          <a:bodyPr/>
          <a:lstStyle/>
          <a:p>
            <a:r>
              <a:rPr lang="en-US" dirty="0">
                <a:solidFill>
                  <a:schemeClr val="bg1">
                    <a:lumMod val="50000"/>
                  </a:schemeClr>
                </a:solidFill>
              </a:rPr>
              <a:t>Watson Talent</a:t>
            </a:r>
            <a:r>
              <a:rPr lang="en-US" dirty="0">
                <a:solidFill>
                  <a:schemeClr val="bg1">
                    <a:lumMod val="75000"/>
                  </a:schemeClr>
                </a:solidFill>
              </a:rPr>
              <a:t> / </a:t>
            </a:r>
            <a:r>
              <a:rPr lang="en-US" sz="3600" dirty="0">
                <a:solidFill>
                  <a:schemeClr val="bg1">
                    <a:lumMod val="75000"/>
                  </a:schemeClr>
                </a:solidFill>
              </a:rPr>
              <a:t>Mailers</a:t>
            </a:r>
            <a:endParaRPr lang="en-US" dirty="0">
              <a:solidFill>
                <a:schemeClr val="bg1">
                  <a:lumMod val="75000"/>
                </a:schemeClr>
              </a:solidFill>
            </a:endParaRPr>
          </a:p>
        </p:txBody>
      </p:sp>
    </p:spTree>
    <p:extLst>
      <p:ext uri="{BB962C8B-B14F-4D97-AF65-F5344CB8AC3E}">
        <p14:creationId xmlns:p14="http://schemas.microsoft.com/office/powerpoint/2010/main" val="179616803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3"/>
          <a:stretch>
            <a:fillRect/>
          </a:stretch>
        </p:blipFill>
        <p:spPr>
          <a:xfrm>
            <a:off x="7771136" y="3293805"/>
            <a:ext cx="4420864" cy="3347884"/>
          </a:xfrm>
          <a:prstGeom prst="rect">
            <a:avLst/>
          </a:prstGeom>
        </p:spPr>
      </p:pic>
      <p:sp>
        <p:nvSpPr>
          <p:cNvPr id="2" name="Title 1"/>
          <p:cNvSpPr>
            <a:spLocks noGrp="1"/>
          </p:cNvSpPr>
          <p:nvPr>
            <p:ph type="title"/>
          </p:nvPr>
        </p:nvSpPr>
        <p:spPr/>
        <p:txBody>
          <a:bodyPr/>
          <a:lstStyle/>
          <a:p>
            <a:r>
              <a:rPr lang="en-US" dirty="0">
                <a:solidFill>
                  <a:schemeClr val="bg1">
                    <a:lumMod val="50000"/>
                  </a:schemeClr>
                </a:solidFill>
              </a:rPr>
              <a:t>Quick background</a:t>
            </a:r>
            <a:r>
              <a:rPr lang="mr-IN" dirty="0">
                <a:solidFill>
                  <a:schemeClr val="bg1">
                    <a:lumMod val="50000"/>
                  </a:schemeClr>
                </a:solidFill>
              </a:rPr>
              <a:t>…</a:t>
            </a:r>
            <a:endParaRPr lang="en-US" dirty="0">
              <a:solidFill>
                <a:schemeClr val="bg1">
                  <a:lumMod val="50000"/>
                </a:schemeClr>
              </a:solidFill>
            </a:endParaRPr>
          </a:p>
        </p:txBody>
      </p:sp>
      <p:sp>
        <p:nvSpPr>
          <p:cNvPr id="5" name="TextBox 4"/>
          <p:cNvSpPr txBox="1"/>
          <p:nvPr/>
        </p:nvSpPr>
        <p:spPr>
          <a:xfrm>
            <a:off x="4597595" y="1690688"/>
            <a:ext cx="3405863" cy="4201150"/>
          </a:xfrm>
          <a:prstGeom prst="rect">
            <a:avLst/>
          </a:prstGeom>
          <a:noFill/>
        </p:spPr>
        <p:txBody>
          <a:bodyPr wrap="square" rtlCol="0">
            <a:spAutoFit/>
          </a:bodyPr>
          <a:lstStyle/>
          <a:p>
            <a:pPr>
              <a:spcBef>
                <a:spcPts val="1200"/>
              </a:spcBef>
            </a:pPr>
            <a:r>
              <a:rPr lang="en-US" dirty="0">
                <a:solidFill>
                  <a:schemeClr val="tx1">
                    <a:lumMod val="75000"/>
                    <a:lumOff val="25000"/>
                  </a:schemeClr>
                </a:solidFill>
                <a:latin typeface="Calibri Light" charset="0"/>
                <a:ea typeface="Calibri Light" charset="0"/>
                <a:cs typeface="Calibri Light" charset="0"/>
              </a:rPr>
              <a:t>Speaking / writing</a:t>
            </a:r>
          </a:p>
          <a:p>
            <a:pPr marL="350838" indent="-214313">
              <a:spcBef>
                <a:spcPts val="600"/>
              </a:spcBef>
              <a:buFont typeface="Arial" charset="0"/>
              <a:buChar char="•"/>
            </a:pPr>
            <a:r>
              <a:rPr lang="en-US" sz="1600" dirty="0">
                <a:solidFill>
                  <a:schemeClr val="tx1">
                    <a:lumMod val="75000"/>
                    <a:lumOff val="25000"/>
                  </a:schemeClr>
                </a:solidFill>
                <a:latin typeface="Calibri Light" charset="0"/>
                <a:ea typeface="Calibri Light" charset="0"/>
                <a:cs typeface="Calibri Light" charset="0"/>
              </a:rPr>
              <a:t>30+ </a:t>
            </a:r>
            <a:r>
              <a:rPr lang="en-US" sz="1600" dirty="0" err="1">
                <a:solidFill>
                  <a:schemeClr val="tx1">
                    <a:lumMod val="75000"/>
                    <a:lumOff val="25000"/>
                  </a:schemeClr>
                </a:solidFill>
                <a:latin typeface="Calibri Light" charset="0"/>
                <a:ea typeface="Calibri Light" charset="0"/>
                <a:cs typeface="Calibri Light" charset="0"/>
              </a:rPr>
              <a:t>LotusSphere</a:t>
            </a:r>
            <a:r>
              <a:rPr lang="en-US" sz="1600" dirty="0">
                <a:solidFill>
                  <a:schemeClr val="tx1">
                    <a:lumMod val="75000"/>
                    <a:lumOff val="25000"/>
                  </a:schemeClr>
                </a:solidFill>
                <a:latin typeface="Calibri Light" charset="0"/>
                <a:ea typeface="Calibri Light" charset="0"/>
                <a:cs typeface="Calibri Light" charset="0"/>
              </a:rPr>
              <a:t>/Connect sessions</a:t>
            </a:r>
          </a:p>
          <a:p>
            <a:pPr marL="808038" lvl="1" indent="-214313">
              <a:spcBef>
                <a:spcPts val="600"/>
              </a:spcBef>
              <a:buFont typeface="Arial" charset="0"/>
              <a:buChar char="•"/>
            </a:pPr>
            <a:r>
              <a:rPr lang="en-US" sz="1600" dirty="0">
                <a:solidFill>
                  <a:schemeClr val="tx1">
                    <a:lumMod val="75000"/>
                    <a:lumOff val="25000"/>
                  </a:schemeClr>
                </a:solidFill>
                <a:latin typeface="Calibri Light" charset="0"/>
                <a:ea typeface="Calibri Light" charset="0"/>
                <a:cs typeface="Calibri Light" charset="0"/>
              </a:rPr>
              <a:t>Technical</a:t>
            </a:r>
          </a:p>
          <a:p>
            <a:pPr marL="808038" lvl="1" indent="-214313">
              <a:spcBef>
                <a:spcPts val="600"/>
              </a:spcBef>
              <a:buFont typeface="Arial" charset="0"/>
              <a:buChar char="•"/>
            </a:pPr>
            <a:r>
              <a:rPr lang="en-US" sz="1600" dirty="0">
                <a:solidFill>
                  <a:schemeClr val="tx1">
                    <a:lumMod val="75000"/>
                    <a:lumOff val="25000"/>
                  </a:schemeClr>
                </a:solidFill>
                <a:latin typeface="Calibri Light" charset="0"/>
                <a:ea typeface="Calibri Light" charset="0"/>
                <a:cs typeface="Calibri Light" charset="0"/>
              </a:rPr>
              <a:t>Design</a:t>
            </a:r>
          </a:p>
          <a:p>
            <a:pPr marL="350838" indent="-214313">
              <a:spcBef>
                <a:spcPts val="600"/>
              </a:spcBef>
              <a:buFont typeface="Arial" charset="0"/>
              <a:buChar char="•"/>
            </a:pPr>
            <a:r>
              <a:rPr lang="en-US" sz="1600" dirty="0">
                <a:solidFill>
                  <a:schemeClr val="tx1">
                    <a:lumMod val="75000"/>
                    <a:lumOff val="25000"/>
                  </a:schemeClr>
                </a:solidFill>
                <a:latin typeface="Calibri Light" charset="0"/>
                <a:ea typeface="Calibri Light" charset="0"/>
                <a:cs typeface="Calibri Light" charset="0"/>
              </a:rPr>
              <a:t>Dozens of Lotus Advisor/The View conference sessions</a:t>
            </a:r>
          </a:p>
          <a:p>
            <a:pPr marL="350838" indent="-214313">
              <a:spcBef>
                <a:spcPts val="600"/>
              </a:spcBef>
              <a:buFont typeface="Arial" charset="0"/>
              <a:buChar char="•"/>
            </a:pPr>
            <a:r>
              <a:rPr lang="en-US" sz="1600" dirty="0">
                <a:solidFill>
                  <a:schemeClr val="tx1">
                    <a:lumMod val="75000"/>
                    <a:lumOff val="25000"/>
                  </a:schemeClr>
                </a:solidFill>
                <a:latin typeface="Calibri Light" charset="0"/>
                <a:ea typeface="Calibri Light" charset="0"/>
                <a:cs typeface="Calibri Light" charset="0"/>
              </a:rPr>
              <a:t>70+ technical magazine articles, primarily on web development</a:t>
            </a:r>
          </a:p>
          <a:p>
            <a:pPr marL="350838" indent="-214313">
              <a:spcBef>
                <a:spcPts val="600"/>
              </a:spcBef>
              <a:buFont typeface="Arial" charset="0"/>
              <a:buChar char="•"/>
            </a:pPr>
            <a:r>
              <a:rPr lang="en-US" sz="1600" dirty="0">
                <a:solidFill>
                  <a:schemeClr val="tx1">
                    <a:lumMod val="75000"/>
                    <a:lumOff val="25000"/>
                  </a:schemeClr>
                </a:solidFill>
                <a:latin typeface="Calibri Light" charset="0"/>
                <a:ea typeface="Calibri Light" charset="0"/>
                <a:cs typeface="Calibri Light" charset="0"/>
              </a:rPr>
              <a:t>Have written/published two books</a:t>
            </a:r>
          </a:p>
          <a:p>
            <a:pPr>
              <a:spcBef>
                <a:spcPts val="1200"/>
              </a:spcBef>
            </a:pPr>
            <a:r>
              <a:rPr lang="en-US" dirty="0">
                <a:solidFill>
                  <a:schemeClr val="tx1">
                    <a:lumMod val="75000"/>
                    <a:lumOff val="25000"/>
                  </a:schemeClr>
                </a:solidFill>
                <a:latin typeface="Calibri Light" charset="0"/>
                <a:ea typeface="Calibri Light" charset="0"/>
                <a:cs typeface="Calibri Light" charset="0"/>
              </a:rPr>
              <a:t>Entrepreneurial</a:t>
            </a:r>
          </a:p>
          <a:p>
            <a:pPr marL="350838" indent="-214313">
              <a:spcBef>
                <a:spcPts val="600"/>
              </a:spcBef>
              <a:buFont typeface="Arial" charset="0"/>
              <a:buChar char="•"/>
            </a:pPr>
            <a:r>
              <a:rPr lang="en-US" sz="1600" dirty="0">
                <a:solidFill>
                  <a:schemeClr val="tx1">
                    <a:lumMod val="75000"/>
                    <a:lumOff val="25000"/>
                  </a:schemeClr>
                </a:solidFill>
                <a:latin typeface="Calibri Light" charset="0"/>
                <a:ea typeface="Calibri Light" charset="0"/>
                <a:cs typeface="Calibri Light" charset="0"/>
              </a:rPr>
              <a:t>Software consulting / app dev</a:t>
            </a:r>
          </a:p>
          <a:p>
            <a:pPr marL="350838" indent="-214313">
              <a:spcBef>
                <a:spcPts val="600"/>
              </a:spcBef>
              <a:buFont typeface="Arial" charset="0"/>
              <a:buChar char="•"/>
            </a:pPr>
            <a:r>
              <a:rPr lang="en-US" sz="1600" dirty="0">
                <a:solidFill>
                  <a:schemeClr val="tx1">
                    <a:lumMod val="75000"/>
                    <a:lumOff val="25000"/>
                  </a:schemeClr>
                </a:solidFill>
                <a:latin typeface="Calibri Light" charset="0"/>
                <a:ea typeface="Calibri Light" charset="0"/>
                <a:cs typeface="Calibri Light" charset="0"/>
              </a:rPr>
              <a:t>Commercial printing</a:t>
            </a:r>
          </a:p>
          <a:p>
            <a:pPr marL="350838" indent="-214313">
              <a:spcBef>
                <a:spcPts val="600"/>
              </a:spcBef>
              <a:buFont typeface="Arial" charset="0"/>
              <a:buChar char="•"/>
            </a:pPr>
            <a:r>
              <a:rPr lang="en-US" sz="1600" dirty="0">
                <a:solidFill>
                  <a:schemeClr val="tx1">
                    <a:lumMod val="75000"/>
                    <a:lumOff val="25000"/>
                  </a:schemeClr>
                </a:solidFill>
                <a:latin typeface="Calibri Light" charset="0"/>
                <a:ea typeface="Calibri Light" charset="0"/>
                <a:cs typeface="Calibri Light" charset="0"/>
              </a:rPr>
              <a:t>Aerodynamic products for racing</a:t>
            </a:r>
          </a:p>
        </p:txBody>
      </p:sp>
      <p:sp>
        <p:nvSpPr>
          <p:cNvPr id="10" name="TextBox 9"/>
          <p:cNvSpPr txBox="1"/>
          <p:nvPr/>
        </p:nvSpPr>
        <p:spPr>
          <a:xfrm>
            <a:off x="838200" y="1690688"/>
            <a:ext cx="3476366" cy="4293483"/>
          </a:xfrm>
          <a:prstGeom prst="rect">
            <a:avLst/>
          </a:prstGeom>
          <a:noFill/>
        </p:spPr>
        <p:txBody>
          <a:bodyPr wrap="square" rtlCol="0">
            <a:spAutoFit/>
          </a:bodyPr>
          <a:lstStyle/>
          <a:p>
            <a:pPr>
              <a:spcBef>
                <a:spcPts val="600"/>
              </a:spcBef>
            </a:pPr>
            <a:r>
              <a:rPr lang="en-US" dirty="0">
                <a:solidFill>
                  <a:schemeClr val="tx1">
                    <a:lumMod val="75000"/>
                    <a:lumOff val="25000"/>
                  </a:schemeClr>
                </a:solidFill>
                <a:latin typeface="Calibri Light" charset="0"/>
                <a:ea typeface="Calibri Light" charset="0"/>
                <a:cs typeface="Calibri Light" charset="0"/>
              </a:rPr>
              <a:t>Graphic Arts / Photography</a:t>
            </a:r>
          </a:p>
          <a:p>
            <a:pPr marL="350838" indent="-214313">
              <a:spcBef>
                <a:spcPts val="600"/>
              </a:spcBef>
              <a:buFont typeface="Arial" charset="0"/>
              <a:buChar char="•"/>
            </a:pPr>
            <a:r>
              <a:rPr lang="en-US" sz="1600" dirty="0">
                <a:solidFill>
                  <a:schemeClr val="tx1">
                    <a:lumMod val="75000"/>
                    <a:lumOff val="25000"/>
                  </a:schemeClr>
                </a:solidFill>
                <a:latin typeface="Calibri Light" charset="0"/>
                <a:ea typeface="Calibri Light" charset="0"/>
                <a:cs typeface="Calibri Light" charset="0"/>
              </a:rPr>
              <a:t>RIT / B. A. in Printing Management</a:t>
            </a:r>
          </a:p>
          <a:p>
            <a:pPr marL="350838" indent="-214313">
              <a:spcBef>
                <a:spcPts val="600"/>
              </a:spcBef>
              <a:buFont typeface="Arial" charset="0"/>
              <a:buChar char="•"/>
            </a:pPr>
            <a:r>
              <a:rPr lang="en-US" sz="1600" dirty="0">
                <a:solidFill>
                  <a:schemeClr val="tx1">
                    <a:lumMod val="75000"/>
                    <a:lumOff val="25000"/>
                  </a:schemeClr>
                </a:solidFill>
                <a:latin typeface="Calibri Light" charset="0"/>
                <a:ea typeface="Calibri Light" charset="0"/>
                <a:cs typeface="Calibri Light" charset="0"/>
              </a:rPr>
              <a:t>Studied typography, page layout, readability, design</a:t>
            </a:r>
          </a:p>
          <a:p>
            <a:pPr marL="350838" indent="-214313">
              <a:spcBef>
                <a:spcPts val="600"/>
              </a:spcBef>
              <a:buFont typeface="Arial" charset="0"/>
              <a:buChar char="•"/>
            </a:pPr>
            <a:r>
              <a:rPr lang="en-US" sz="1600" dirty="0">
                <a:solidFill>
                  <a:schemeClr val="tx1">
                    <a:lumMod val="75000"/>
                    <a:lumOff val="25000"/>
                  </a:schemeClr>
                </a:solidFill>
                <a:latin typeface="Calibri Light" charset="0"/>
                <a:ea typeface="Calibri Light" charset="0"/>
                <a:cs typeface="Calibri Light" charset="0"/>
              </a:rPr>
              <a:t>In high school, studied photography under prodigy Pulitzer Prize runner-up</a:t>
            </a:r>
          </a:p>
          <a:p>
            <a:pPr>
              <a:spcBef>
                <a:spcPts val="1200"/>
              </a:spcBef>
            </a:pPr>
            <a:r>
              <a:rPr lang="en-US" dirty="0">
                <a:solidFill>
                  <a:schemeClr val="tx1">
                    <a:lumMod val="75000"/>
                    <a:lumOff val="25000"/>
                  </a:schemeClr>
                </a:solidFill>
                <a:latin typeface="Calibri Light" charset="0"/>
                <a:ea typeface="Calibri Light" charset="0"/>
                <a:cs typeface="Calibri Light" charset="0"/>
              </a:rPr>
              <a:t>Software / Computer</a:t>
            </a:r>
          </a:p>
          <a:p>
            <a:pPr marL="350838" indent="-214313">
              <a:spcBef>
                <a:spcPts val="600"/>
              </a:spcBef>
              <a:buFont typeface="Arial" charset="0"/>
              <a:buChar char="•"/>
            </a:pPr>
            <a:r>
              <a:rPr lang="en-US" sz="1600" dirty="0">
                <a:solidFill>
                  <a:schemeClr val="tx1">
                    <a:lumMod val="75000"/>
                    <a:lumOff val="25000"/>
                  </a:schemeClr>
                </a:solidFill>
                <a:latin typeface="Calibri Light" charset="0"/>
                <a:ea typeface="Calibri Light" charset="0"/>
                <a:cs typeface="Calibri Light" charset="0"/>
              </a:rPr>
              <a:t>Programming since ~1970</a:t>
            </a:r>
          </a:p>
          <a:p>
            <a:pPr marL="350838" indent="-214313">
              <a:spcBef>
                <a:spcPts val="600"/>
              </a:spcBef>
              <a:buFont typeface="Arial" charset="0"/>
              <a:buChar char="•"/>
            </a:pPr>
            <a:r>
              <a:rPr lang="en-US" sz="1600" dirty="0">
                <a:solidFill>
                  <a:schemeClr val="tx1">
                    <a:lumMod val="75000"/>
                    <a:lumOff val="25000"/>
                  </a:schemeClr>
                </a:solidFill>
                <a:latin typeface="Calibri Light" charset="0"/>
                <a:ea typeface="Calibri Light" charset="0"/>
                <a:cs typeface="Calibri Light" charset="0"/>
              </a:rPr>
              <a:t>25 years of software consulting &amp; application development</a:t>
            </a:r>
          </a:p>
          <a:p>
            <a:pPr marL="350838" indent="-214313">
              <a:spcBef>
                <a:spcPts val="600"/>
              </a:spcBef>
              <a:buFont typeface="Arial" charset="0"/>
              <a:buChar char="•"/>
            </a:pPr>
            <a:r>
              <a:rPr lang="en-US" sz="1600" dirty="0">
                <a:solidFill>
                  <a:schemeClr val="tx1">
                    <a:lumMod val="75000"/>
                    <a:lumOff val="25000"/>
                  </a:schemeClr>
                </a:solidFill>
                <a:latin typeface="Calibri Light" charset="0"/>
                <a:ea typeface="Calibri Light" charset="0"/>
                <a:cs typeface="Calibri Light" charset="0"/>
              </a:rPr>
              <a:t>Expert in most front-end web technologies</a:t>
            </a:r>
          </a:p>
          <a:p>
            <a:pPr marL="350838" indent="-214313">
              <a:spcBef>
                <a:spcPts val="600"/>
              </a:spcBef>
              <a:buFont typeface="Arial" charset="0"/>
              <a:buChar char="•"/>
            </a:pPr>
            <a:r>
              <a:rPr lang="en-US" sz="1600" dirty="0">
                <a:solidFill>
                  <a:schemeClr val="tx1">
                    <a:lumMod val="75000"/>
                    <a:lumOff val="25000"/>
                  </a:schemeClr>
                </a:solidFill>
                <a:latin typeface="Calibri Light" charset="0"/>
                <a:ea typeface="Calibri Light" charset="0"/>
                <a:cs typeface="Calibri Light" charset="0"/>
              </a:rPr>
              <a:t>Deep interest in UI/UX</a:t>
            </a:r>
          </a:p>
        </p:txBody>
      </p:sp>
    </p:spTree>
    <p:extLst>
      <p:ext uri="{BB962C8B-B14F-4D97-AF65-F5344CB8AC3E}">
        <p14:creationId xmlns:p14="http://schemas.microsoft.com/office/powerpoint/2010/main" val="180922682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rot="320260">
            <a:off x="5037450" y="1825026"/>
            <a:ext cx="6440926" cy="4159673"/>
          </a:xfrm>
          <a:prstGeom prst="rect">
            <a:avLst/>
          </a:prstGeom>
          <a:effectLst>
            <a:outerShdw blurRad="50800" dist="50800" dir="2400000" algn="ctr" rotWithShape="0">
              <a:srgbClr val="000000">
                <a:alpha val="33000"/>
              </a:srgbClr>
            </a:outerShdw>
          </a:effectLst>
        </p:spPr>
      </p:pic>
      <p:sp>
        <p:nvSpPr>
          <p:cNvPr id="2" name="Title 1"/>
          <p:cNvSpPr>
            <a:spLocks noGrp="1"/>
          </p:cNvSpPr>
          <p:nvPr>
            <p:ph type="title"/>
          </p:nvPr>
        </p:nvSpPr>
        <p:spPr/>
        <p:txBody>
          <a:bodyPr/>
          <a:lstStyle/>
          <a:p>
            <a:r>
              <a:rPr lang="en-US" dirty="0">
                <a:solidFill>
                  <a:schemeClr val="bg1">
                    <a:lumMod val="50000"/>
                  </a:schemeClr>
                </a:solidFill>
              </a:rPr>
              <a:t>Kenexa Talent Frameworks</a:t>
            </a:r>
            <a:r>
              <a:rPr lang="en-US" dirty="0">
                <a:solidFill>
                  <a:schemeClr val="bg1">
                    <a:lumMod val="75000"/>
                  </a:schemeClr>
                </a:solidFill>
              </a:rPr>
              <a:t> / </a:t>
            </a:r>
            <a:r>
              <a:rPr lang="en-US" sz="3600" dirty="0">
                <a:solidFill>
                  <a:schemeClr val="bg1">
                    <a:lumMod val="75000"/>
                  </a:schemeClr>
                </a:solidFill>
              </a:rPr>
              <a:t>4pg mailer</a:t>
            </a:r>
            <a:endParaRPr lang="en-US" dirty="0">
              <a:solidFill>
                <a:schemeClr val="bg1">
                  <a:lumMod val="75000"/>
                </a:schemeClr>
              </a:solidFill>
            </a:endParaRPr>
          </a:p>
        </p:txBody>
      </p:sp>
      <p:pic>
        <p:nvPicPr>
          <p:cNvPr id="5" name="Picture 4"/>
          <p:cNvPicPr>
            <a:picLocks noChangeAspect="1"/>
          </p:cNvPicPr>
          <p:nvPr/>
        </p:nvPicPr>
        <p:blipFill>
          <a:blip r:embed="rId4"/>
          <a:stretch>
            <a:fillRect/>
          </a:stretch>
        </p:blipFill>
        <p:spPr>
          <a:xfrm rot="21165765">
            <a:off x="1029283" y="1339823"/>
            <a:ext cx="4163010" cy="5425047"/>
          </a:xfrm>
          <a:prstGeom prst="rect">
            <a:avLst/>
          </a:prstGeom>
          <a:effectLst>
            <a:outerShdw blurRad="50800" dist="50800" dir="2400000" algn="ctr" rotWithShape="0">
              <a:srgbClr val="000000">
                <a:alpha val="33000"/>
              </a:srgbClr>
            </a:outerShdw>
          </a:effectLst>
        </p:spPr>
      </p:pic>
    </p:spTree>
    <p:extLst>
      <p:ext uri="{BB962C8B-B14F-4D97-AF65-F5344CB8AC3E}">
        <p14:creationId xmlns:p14="http://schemas.microsoft.com/office/powerpoint/2010/main" val="165430183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7087728" y="2127599"/>
            <a:ext cx="5104272" cy="3721509"/>
            <a:chOff x="6832312" y="1917289"/>
            <a:chExt cx="5104272" cy="3721509"/>
          </a:xfrm>
        </p:grpSpPr>
        <p:pic>
          <p:nvPicPr>
            <p:cNvPr id="7" name="Picture 6"/>
            <p:cNvPicPr>
              <a:picLocks noChangeAspect="1"/>
            </p:cNvPicPr>
            <p:nvPr/>
          </p:nvPicPr>
          <p:blipFill>
            <a:blip r:embed="rId3"/>
            <a:stretch>
              <a:fillRect/>
            </a:stretch>
          </p:blipFill>
          <p:spPr>
            <a:xfrm>
              <a:off x="6832312" y="1917289"/>
              <a:ext cx="5104272" cy="3721509"/>
            </a:xfrm>
            <a:prstGeom prst="rect">
              <a:avLst/>
            </a:prstGeom>
          </p:spPr>
        </p:pic>
        <p:pic>
          <p:nvPicPr>
            <p:cNvPr id="9" name="Picture 8"/>
            <p:cNvPicPr>
              <a:picLocks noChangeAspect="1"/>
            </p:cNvPicPr>
            <p:nvPr/>
          </p:nvPicPr>
          <p:blipFill>
            <a:blip r:embed="rId4"/>
            <a:stretch>
              <a:fillRect/>
            </a:stretch>
          </p:blipFill>
          <p:spPr>
            <a:xfrm>
              <a:off x="8604291" y="2456064"/>
              <a:ext cx="1474280" cy="2611670"/>
            </a:xfrm>
            <a:prstGeom prst="rect">
              <a:avLst/>
            </a:prstGeom>
          </p:spPr>
        </p:pic>
      </p:grpSp>
      <p:sp>
        <p:nvSpPr>
          <p:cNvPr id="2" name="Title 1"/>
          <p:cNvSpPr>
            <a:spLocks noGrp="1"/>
          </p:cNvSpPr>
          <p:nvPr>
            <p:ph type="title"/>
          </p:nvPr>
        </p:nvSpPr>
        <p:spPr/>
        <p:txBody>
          <a:bodyPr/>
          <a:lstStyle/>
          <a:p>
            <a:r>
              <a:rPr lang="en-US" dirty="0">
                <a:solidFill>
                  <a:schemeClr val="bg1">
                    <a:lumMod val="50000"/>
                  </a:schemeClr>
                </a:solidFill>
              </a:rPr>
              <a:t>Bootstrap</a:t>
            </a:r>
            <a:r>
              <a:rPr lang="en-US" dirty="0">
                <a:solidFill>
                  <a:schemeClr val="bg1">
                    <a:lumMod val="75000"/>
                  </a:schemeClr>
                </a:solidFill>
              </a:rPr>
              <a:t> / </a:t>
            </a:r>
            <a:r>
              <a:rPr lang="en-US" sz="3600" dirty="0">
                <a:solidFill>
                  <a:schemeClr val="bg1">
                    <a:lumMod val="75000"/>
                  </a:schemeClr>
                </a:solidFill>
              </a:rPr>
              <a:t>responsive web mock-up</a:t>
            </a:r>
            <a:endParaRPr lang="en-US" dirty="0">
              <a:solidFill>
                <a:schemeClr val="bg1">
                  <a:lumMod val="75000"/>
                </a:schemeClr>
              </a:solidFill>
            </a:endParaRPr>
          </a:p>
        </p:txBody>
      </p:sp>
      <p:pic>
        <p:nvPicPr>
          <p:cNvPr id="4" name="Picture 3"/>
          <p:cNvPicPr>
            <a:picLocks noChangeAspect="1"/>
          </p:cNvPicPr>
          <p:nvPr/>
        </p:nvPicPr>
        <p:blipFill>
          <a:blip r:embed="rId5"/>
          <a:stretch>
            <a:fillRect/>
          </a:stretch>
        </p:blipFill>
        <p:spPr>
          <a:xfrm>
            <a:off x="2018717" y="1520704"/>
            <a:ext cx="6249664" cy="4935301"/>
          </a:xfrm>
          <a:prstGeom prst="rect">
            <a:avLst/>
          </a:prstGeom>
          <a:effectLst>
            <a:outerShdw blurRad="50800" dist="50800" dir="2400000" algn="ctr" rotWithShape="0">
              <a:srgbClr val="000000">
                <a:alpha val="33000"/>
              </a:srgbClr>
            </a:outerShdw>
          </a:effectLst>
        </p:spPr>
      </p:pic>
    </p:spTree>
    <p:extLst>
      <p:ext uri="{BB962C8B-B14F-4D97-AF65-F5344CB8AC3E}">
        <p14:creationId xmlns:p14="http://schemas.microsoft.com/office/powerpoint/2010/main" val="127855717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365125"/>
            <a:ext cx="11088329" cy="1325563"/>
          </a:xfrm>
        </p:spPr>
        <p:txBody>
          <a:bodyPr/>
          <a:lstStyle/>
          <a:p>
            <a:r>
              <a:rPr lang="en-US" dirty="0">
                <a:solidFill>
                  <a:schemeClr val="bg1">
                    <a:lumMod val="50000"/>
                  </a:schemeClr>
                </a:solidFill>
              </a:rPr>
              <a:t>Connections Customizer</a:t>
            </a:r>
            <a:r>
              <a:rPr lang="en-US" dirty="0">
                <a:solidFill>
                  <a:schemeClr val="bg1">
                    <a:lumMod val="75000"/>
                  </a:schemeClr>
                </a:solidFill>
              </a:rPr>
              <a:t> / </a:t>
            </a:r>
            <a:r>
              <a:rPr lang="en-US" sz="3600" dirty="0">
                <a:solidFill>
                  <a:schemeClr val="bg1">
                    <a:lumMod val="75000"/>
                  </a:schemeClr>
                </a:solidFill>
              </a:rPr>
              <a:t>Bootstrap injection demo</a:t>
            </a:r>
            <a:endParaRPr lang="en-US" dirty="0">
              <a:solidFill>
                <a:schemeClr val="bg1">
                  <a:lumMod val="75000"/>
                </a:schemeClr>
              </a:solidFill>
            </a:endParaRPr>
          </a:p>
        </p:txBody>
      </p:sp>
      <p:pic>
        <p:nvPicPr>
          <p:cNvPr id="5" name="Picture 4"/>
          <p:cNvPicPr>
            <a:picLocks noChangeAspect="1"/>
          </p:cNvPicPr>
          <p:nvPr/>
        </p:nvPicPr>
        <p:blipFill>
          <a:blip r:embed="rId3"/>
          <a:stretch>
            <a:fillRect/>
          </a:stretch>
        </p:blipFill>
        <p:spPr>
          <a:xfrm>
            <a:off x="1607186" y="1572701"/>
            <a:ext cx="4673812" cy="3572340"/>
          </a:xfrm>
          <a:prstGeom prst="rect">
            <a:avLst/>
          </a:prstGeom>
          <a:effectLst>
            <a:outerShdw blurRad="50800" dist="50800" dir="2400000" algn="ctr" rotWithShape="0">
              <a:srgbClr val="000000">
                <a:alpha val="33000"/>
              </a:srgbClr>
            </a:outerShdw>
          </a:effectLst>
        </p:spPr>
      </p:pic>
      <p:pic>
        <p:nvPicPr>
          <p:cNvPr id="3" name="Picture 2"/>
          <p:cNvPicPr>
            <a:picLocks noChangeAspect="1"/>
          </p:cNvPicPr>
          <p:nvPr/>
        </p:nvPicPr>
        <p:blipFill>
          <a:blip r:embed="rId4"/>
          <a:stretch>
            <a:fillRect/>
          </a:stretch>
        </p:blipFill>
        <p:spPr>
          <a:xfrm>
            <a:off x="4823601" y="2062976"/>
            <a:ext cx="6397446" cy="4586988"/>
          </a:xfrm>
          <a:prstGeom prst="rect">
            <a:avLst/>
          </a:prstGeom>
          <a:effectLst>
            <a:outerShdw blurRad="50800" dist="50800" dir="2400000" algn="ctr" rotWithShape="0">
              <a:srgbClr val="000000">
                <a:alpha val="33000"/>
              </a:srgbClr>
            </a:outerShdw>
          </a:effectLst>
        </p:spPr>
      </p:pic>
    </p:spTree>
    <p:extLst>
      <p:ext uri="{BB962C8B-B14F-4D97-AF65-F5344CB8AC3E}">
        <p14:creationId xmlns:p14="http://schemas.microsoft.com/office/powerpoint/2010/main" val="148003927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365125"/>
            <a:ext cx="11088329" cy="1325563"/>
          </a:xfrm>
        </p:spPr>
        <p:txBody>
          <a:bodyPr/>
          <a:lstStyle/>
          <a:p>
            <a:r>
              <a:rPr lang="en-US" dirty="0">
                <a:solidFill>
                  <a:schemeClr val="bg1">
                    <a:lumMod val="50000"/>
                  </a:schemeClr>
                </a:solidFill>
              </a:rPr>
              <a:t>Connections Customizer</a:t>
            </a:r>
            <a:r>
              <a:rPr lang="en-US" dirty="0">
                <a:solidFill>
                  <a:schemeClr val="bg1">
                    <a:lumMod val="75000"/>
                  </a:schemeClr>
                </a:solidFill>
              </a:rPr>
              <a:t> / </a:t>
            </a:r>
            <a:r>
              <a:rPr lang="en-US" sz="3600" dirty="0">
                <a:solidFill>
                  <a:schemeClr val="bg1">
                    <a:lumMod val="75000"/>
                  </a:schemeClr>
                </a:solidFill>
              </a:rPr>
              <a:t>Homepage examples</a:t>
            </a:r>
            <a:endParaRPr lang="en-US" dirty="0">
              <a:solidFill>
                <a:schemeClr val="bg1">
                  <a:lumMod val="75000"/>
                </a:schemeClr>
              </a:solidFill>
            </a:endParaRPr>
          </a:p>
        </p:txBody>
      </p:sp>
      <p:pic>
        <p:nvPicPr>
          <p:cNvPr id="7" name="Picture 6"/>
          <p:cNvPicPr>
            <a:picLocks noChangeAspect="1"/>
          </p:cNvPicPr>
          <p:nvPr/>
        </p:nvPicPr>
        <p:blipFill>
          <a:blip r:embed="rId3"/>
          <a:stretch>
            <a:fillRect/>
          </a:stretch>
        </p:blipFill>
        <p:spPr>
          <a:xfrm>
            <a:off x="427221" y="1568392"/>
            <a:ext cx="5489124" cy="4826909"/>
          </a:xfrm>
          <a:prstGeom prst="rect">
            <a:avLst/>
          </a:prstGeom>
          <a:effectLst>
            <a:outerShdw blurRad="50800" dist="50800" dir="5400000" algn="ctr" rotWithShape="0">
              <a:srgbClr val="000000">
                <a:alpha val="30000"/>
              </a:srgbClr>
            </a:outerShdw>
          </a:effectLst>
        </p:spPr>
      </p:pic>
      <p:pic>
        <p:nvPicPr>
          <p:cNvPr id="8" name="Picture 7"/>
          <p:cNvPicPr>
            <a:picLocks noChangeAspect="1"/>
          </p:cNvPicPr>
          <p:nvPr/>
        </p:nvPicPr>
        <p:blipFill>
          <a:blip r:embed="rId4"/>
          <a:stretch>
            <a:fillRect/>
          </a:stretch>
        </p:blipFill>
        <p:spPr>
          <a:xfrm>
            <a:off x="6017113" y="1568391"/>
            <a:ext cx="5763677" cy="4826909"/>
          </a:xfrm>
          <a:prstGeom prst="rect">
            <a:avLst/>
          </a:prstGeom>
          <a:effectLst>
            <a:outerShdw blurRad="50800" dist="50800" dir="5400000" algn="ctr" rotWithShape="0">
              <a:srgbClr val="000000">
                <a:alpha val="30000"/>
              </a:srgbClr>
            </a:outerShdw>
          </a:effectLst>
        </p:spPr>
      </p:pic>
    </p:spTree>
    <p:extLst>
      <p:ext uri="{BB962C8B-B14F-4D97-AF65-F5344CB8AC3E}">
        <p14:creationId xmlns:p14="http://schemas.microsoft.com/office/powerpoint/2010/main" val="86861439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lumMod val="50000"/>
                  </a:schemeClr>
                </a:solidFill>
              </a:rPr>
              <a:t>We could be using these</a:t>
            </a:r>
          </a:p>
        </p:txBody>
      </p:sp>
      <p:pic>
        <p:nvPicPr>
          <p:cNvPr id="8" name="Picture 7"/>
          <p:cNvPicPr>
            <a:picLocks noChangeAspect="1"/>
          </p:cNvPicPr>
          <p:nvPr/>
        </p:nvPicPr>
        <p:blipFill>
          <a:blip r:embed="rId3"/>
          <a:stretch>
            <a:fillRect/>
          </a:stretch>
        </p:blipFill>
        <p:spPr>
          <a:xfrm rot="516474">
            <a:off x="7638825" y="788455"/>
            <a:ext cx="4172626" cy="2775485"/>
          </a:xfrm>
          <a:prstGeom prst="rect">
            <a:avLst/>
          </a:prstGeom>
          <a:effectLst>
            <a:outerShdw blurRad="50800" dist="50800" dir="2400000" algn="ctr" rotWithShape="0">
              <a:srgbClr val="000000">
                <a:alpha val="33000"/>
              </a:srgbClr>
            </a:outerShdw>
          </a:effectLst>
        </p:spPr>
      </p:pic>
      <p:pic>
        <p:nvPicPr>
          <p:cNvPr id="5" name="Picture 4"/>
          <p:cNvPicPr>
            <a:picLocks noChangeAspect="1"/>
          </p:cNvPicPr>
          <p:nvPr/>
        </p:nvPicPr>
        <p:blipFill>
          <a:blip r:embed="rId4"/>
          <a:stretch>
            <a:fillRect/>
          </a:stretch>
        </p:blipFill>
        <p:spPr>
          <a:xfrm rot="21297106">
            <a:off x="7019474" y="3841693"/>
            <a:ext cx="4685550" cy="2632075"/>
          </a:xfrm>
          <a:prstGeom prst="rect">
            <a:avLst/>
          </a:prstGeom>
          <a:effectLst>
            <a:outerShdw blurRad="50800" dist="50800" dir="2400000" algn="ctr" rotWithShape="0">
              <a:srgbClr val="000000">
                <a:alpha val="33000"/>
              </a:srgbClr>
            </a:outerShdw>
          </a:effectLst>
        </p:spPr>
      </p:pic>
      <p:pic>
        <p:nvPicPr>
          <p:cNvPr id="6" name="Picture 5"/>
          <p:cNvPicPr>
            <a:picLocks noChangeAspect="1"/>
          </p:cNvPicPr>
          <p:nvPr/>
        </p:nvPicPr>
        <p:blipFill>
          <a:blip r:embed="rId5"/>
          <a:stretch>
            <a:fillRect/>
          </a:stretch>
        </p:blipFill>
        <p:spPr>
          <a:xfrm rot="21200563">
            <a:off x="548961" y="1565956"/>
            <a:ext cx="3982693" cy="2917554"/>
          </a:xfrm>
          <a:prstGeom prst="rect">
            <a:avLst/>
          </a:prstGeom>
          <a:effectLst>
            <a:outerShdw blurRad="50800" dist="50800" dir="2400000" algn="ctr" rotWithShape="0">
              <a:srgbClr val="000000">
                <a:alpha val="33000"/>
              </a:srgbClr>
            </a:outerShdw>
          </a:effectLst>
        </p:spPr>
      </p:pic>
      <p:pic>
        <p:nvPicPr>
          <p:cNvPr id="4" name="Picture 3"/>
          <p:cNvPicPr>
            <a:picLocks noChangeAspect="1"/>
          </p:cNvPicPr>
          <p:nvPr/>
        </p:nvPicPr>
        <p:blipFill>
          <a:blip r:embed="rId6"/>
          <a:stretch>
            <a:fillRect/>
          </a:stretch>
        </p:blipFill>
        <p:spPr>
          <a:xfrm>
            <a:off x="4444180" y="1512690"/>
            <a:ext cx="3382995" cy="4408566"/>
          </a:xfrm>
          <a:prstGeom prst="rect">
            <a:avLst/>
          </a:prstGeom>
          <a:effectLst>
            <a:outerShdw blurRad="50800" dist="50800" dir="2400000" algn="ctr" rotWithShape="0">
              <a:srgbClr val="000000">
                <a:alpha val="33000"/>
              </a:srgbClr>
            </a:outerShdw>
          </a:effectLst>
        </p:spPr>
      </p:pic>
      <p:pic>
        <p:nvPicPr>
          <p:cNvPr id="9" name="Picture 8"/>
          <p:cNvPicPr>
            <a:picLocks noChangeAspect="1"/>
          </p:cNvPicPr>
          <p:nvPr/>
        </p:nvPicPr>
        <p:blipFill>
          <a:blip r:embed="rId7"/>
          <a:stretch>
            <a:fillRect/>
          </a:stretch>
        </p:blipFill>
        <p:spPr>
          <a:xfrm rot="180716">
            <a:off x="477807" y="3975718"/>
            <a:ext cx="4448690" cy="2501488"/>
          </a:xfrm>
          <a:prstGeom prst="rect">
            <a:avLst/>
          </a:prstGeom>
          <a:effectLst>
            <a:outerShdw blurRad="50800" dist="50800" dir="2400000" algn="ctr" rotWithShape="0">
              <a:srgbClr val="000000">
                <a:alpha val="33000"/>
              </a:srgbClr>
            </a:outerShdw>
          </a:effectLst>
        </p:spPr>
      </p:pic>
      <p:sp>
        <p:nvSpPr>
          <p:cNvPr id="10" name="TextBox 9"/>
          <p:cNvSpPr txBox="1"/>
          <p:nvPr/>
        </p:nvSpPr>
        <p:spPr>
          <a:xfrm>
            <a:off x="1955852" y="258465"/>
            <a:ext cx="1168910" cy="769441"/>
          </a:xfrm>
          <a:prstGeom prst="rect">
            <a:avLst/>
          </a:prstGeom>
          <a:noFill/>
        </p:spPr>
        <p:txBody>
          <a:bodyPr wrap="none" rtlCol="0">
            <a:spAutoFit/>
          </a:bodyPr>
          <a:lstStyle/>
          <a:p>
            <a:r>
              <a:rPr lang="en-US" sz="4400" dirty="0">
                <a:latin typeface="Another" charset="0"/>
                <a:ea typeface="Another" charset="0"/>
                <a:cs typeface="Another" charset="0"/>
              </a:rPr>
              <a:t>should</a:t>
            </a:r>
          </a:p>
        </p:txBody>
      </p:sp>
      <p:sp>
        <p:nvSpPr>
          <p:cNvPr id="13" name="Freeform 12"/>
          <p:cNvSpPr/>
          <p:nvPr/>
        </p:nvSpPr>
        <p:spPr>
          <a:xfrm>
            <a:off x="1740310" y="1031070"/>
            <a:ext cx="1327355" cy="188130"/>
          </a:xfrm>
          <a:custGeom>
            <a:avLst/>
            <a:gdLst>
              <a:gd name="connsiteX0" fmla="*/ 0 w 1327355"/>
              <a:gd name="connsiteY0" fmla="*/ 178298 h 188130"/>
              <a:gd name="connsiteX1" fmla="*/ 39329 w 1327355"/>
              <a:gd name="connsiteY1" fmla="*/ 188130 h 188130"/>
              <a:gd name="connsiteX2" fmla="*/ 68825 w 1327355"/>
              <a:gd name="connsiteY2" fmla="*/ 178298 h 188130"/>
              <a:gd name="connsiteX3" fmla="*/ 127819 w 1327355"/>
              <a:gd name="connsiteY3" fmla="*/ 168465 h 188130"/>
              <a:gd name="connsiteX4" fmla="*/ 216309 w 1327355"/>
              <a:gd name="connsiteY4" fmla="*/ 138969 h 188130"/>
              <a:gd name="connsiteX5" fmla="*/ 294967 w 1327355"/>
              <a:gd name="connsiteY5" fmla="*/ 119304 h 188130"/>
              <a:gd name="connsiteX6" fmla="*/ 353961 w 1327355"/>
              <a:gd name="connsiteY6" fmla="*/ 99640 h 188130"/>
              <a:gd name="connsiteX7" fmla="*/ 393290 w 1327355"/>
              <a:gd name="connsiteY7" fmla="*/ 89807 h 188130"/>
              <a:gd name="connsiteX8" fmla="*/ 471948 w 1327355"/>
              <a:gd name="connsiteY8" fmla="*/ 50478 h 188130"/>
              <a:gd name="connsiteX9" fmla="*/ 570271 w 1327355"/>
              <a:gd name="connsiteY9" fmla="*/ 30814 h 188130"/>
              <a:gd name="connsiteX10" fmla="*/ 599767 w 1327355"/>
              <a:gd name="connsiteY10" fmla="*/ 20982 h 188130"/>
              <a:gd name="connsiteX11" fmla="*/ 707922 w 1327355"/>
              <a:gd name="connsiteY11" fmla="*/ 11149 h 188130"/>
              <a:gd name="connsiteX12" fmla="*/ 766916 w 1327355"/>
              <a:gd name="connsiteY12" fmla="*/ 1317 h 188130"/>
              <a:gd name="connsiteX13" fmla="*/ 1327355 w 1327355"/>
              <a:gd name="connsiteY13" fmla="*/ 1317 h 188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27355" h="188130">
                <a:moveTo>
                  <a:pt x="0" y="178298"/>
                </a:moveTo>
                <a:cubicBezTo>
                  <a:pt x="13110" y="181575"/>
                  <a:pt x="25816" y="188130"/>
                  <a:pt x="39329" y="188130"/>
                </a:cubicBezTo>
                <a:cubicBezTo>
                  <a:pt x="49693" y="188130"/>
                  <a:pt x="58708" y="180546"/>
                  <a:pt x="68825" y="178298"/>
                </a:cubicBezTo>
                <a:cubicBezTo>
                  <a:pt x="88286" y="173973"/>
                  <a:pt x="108478" y="173300"/>
                  <a:pt x="127819" y="168465"/>
                </a:cubicBezTo>
                <a:cubicBezTo>
                  <a:pt x="127824" y="168464"/>
                  <a:pt x="201558" y="143886"/>
                  <a:pt x="216309" y="138969"/>
                </a:cubicBezTo>
                <a:cubicBezTo>
                  <a:pt x="305803" y="109137"/>
                  <a:pt x="164466" y="154894"/>
                  <a:pt x="294967" y="119304"/>
                </a:cubicBezTo>
                <a:cubicBezTo>
                  <a:pt x="314965" y="113850"/>
                  <a:pt x="333852" y="104668"/>
                  <a:pt x="353961" y="99640"/>
                </a:cubicBezTo>
                <a:cubicBezTo>
                  <a:pt x="367071" y="96362"/>
                  <a:pt x="380816" y="95004"/>
                  <a:pt x="393290" y="89807"/>
                </a:cubicBezTo>
                <a:cubicBezTo>
                  <a:pt x="420349" y="78532"/>
                  <a:pt x="443203" y="56227"/>
                  <a:pt x="471948" y="50478"/>
                </a:cubicBezTo>
                <a:cubicBezTo>
                  <a:pt x="504722" y="43923"/>
                  <a:pt x="538563" y="41383"/>
                  <a:pt x="570271" y="30814"/>
                </a:cubicBezTo>
                <a:cubicBezTo>
                  <a:pt x="580103" y="27537"/>
                  <a:pt x="589507" y="22448"/>
                  <a:pt x="599767" y="20982"/>
                </a:cubicBezTo>
                <a:cubicBezTo>
                  <a:pt x="635604" y="15862"/>
                  <a:pt x="671970" y="15379"/>
                  <a:pt x="707922" y="11149"/>
                </a:cubicBezTo>
                <a:cubicBezTo>
                  <a:pt x="727721" y="8820"/>
                  <a:pt x="746983" y="1633"/>
                  <a:pt x="766916" y="1317"/>
                </a:cubicBezTo>
                <a:cubicBezTo>
                  <a:pt x="953705" y="-1648"/>
                  <a:pt x="1140542" y="1317"/>
                  <a:pt x="1327355" y="1317"/>
                </a:cubicBezTo>
              </a:path>
            </a:pathLst>
          </a:custGeom>
          <a:noFill/>
          <a:ln w="444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4963782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10" presetClass="entr" presetSubtype="0" fill="hold" nodeType="afterEffect">
                                  <p:stCondLst>
                                    <p:cond delay="50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par>
                          <p:cTn id="12" fill="hold">
                            <p:stCondLst>
                              <p:cond delay="1500"/>
                            </p:stCondLst>
                            <p:childTnLst>
                              <p:par>
                                <p:cTn id="13" presetID="10" presetClass="entr" presetSubtype="0" fill="hold" nodeType="afterEffect">
                                  <p:stCondLst>
                                    <p:cond delay="50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par>
                          <p:cTn id="16" fill="hold">
                            <p:stCondLst>
                              <p:cond delay="2500"/>
                            </p:stCondLst>
                            <p:childTnLst>
                              <p:par>
                                <p:cTn id="17" presetID="10" presetClass="entr" presetSubtype="0" fill="hold" nodeType="afterEffect">
                                  <p:stCondLst>
                                    <p:cond delay="50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childTnLst>
                          </p:cTn>
                        </p:par>
                        <p:par>
                          <p:cTn id="20" fill="hold">
                            <p:stCondLst>
                              <p:cond delay="3500"/>
                            </p:stCondLst>
                            <p:childTnLst>
                              <p:par>
                                <p:cTn id="21" presetID="22" presetClass="entr" presetSubtype="8" fill="hold" grpId="0" nodeType="after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wipe(left)">
                                      <p:cBhvr>
                                        <p:cTn id="23" dur="500"/>
                                        <p:tgtEl>
                                          <p:spTgt spid="13"/>
                                        </p:tgtEl>
                                      </p:cBhvr>
                                    </p:animEffect>
                                  </p:childTnLst>
                                </p:cTn>
                              </p:par>
                            </p:childTnLst>
                          </p:cTn>
                        </p:par>
                        <p:par>
                          <p:cTn id="24" fill="hold">
                            <p:stCondLst>
                              <p:cond delay="4000"/>
                            </p:stCondLst>
                            <p:childTnLst>
                              <p:par>
                                <p:cTn id="25" presetID="22" presetClass="entr" presetSubtype="8" fill="hold" grpId="0" nodeType="after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wipe(left)">
                                      <p:cBhvr>
                                        <p:cTn id="2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3"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99852" y="2606872"/>
            <a:ext cx="7165258" cy="1325563"/>
          </a:xfrm>
        </p:spPr>
        <p:txBody>
          <a:bodyPr/>
          <a:lstStyle/>
          <a:p>
            <a:pPr algn="ctr"/>
            <a:r>
              <a:rPr lang="en-US" dirty="0">
                <a:solidFill>
                  <a:schemeClr val="bg1">
                    <a:lumMod val="50000"/>
                  </a:schemeClr>
                </a:solidFill>
              </a:rPr>
              <a:t>Thank you</a:t>
            </a:r>
          </a:p>
        </p:txBody>
      </p:sp>
    </p:spTree>
    <p:extLst>
      <p:ext uri="{BB962C8B-B14F-4D97-AF65-F5344CB8AC3E}">
        <p14:creationId xmlns:p14="http://schemas.microsoft.com/office/powerpoint/2010/main" val="27599376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1426" y="2597040"/>
            <a:ext cx="8620432" cy="1325563"/>
          </a:xfrm>
        </p:spPr>
        <p:txBody>
          <a:bodyPr/>
          <a:lstStyle/>
          <a:p>
            <a:pPr algn="ctr"/>
            <a:r>
              <a:rPr lang="en-US">
                <a:solidFill>
                  <a:schemeClr val="bg1">
                    <a:lumMod val="50000"/>
                  </a:schemeClr>
                </a:solidFill>
              </a:rPr>
              <a:t>I have a </a:t>
            </a:r>
            <a:r>
              <a:rPr lang="en-US" dirty="0">
                <a:solidFill>
                  <a:schemeClr val="bg1">
                    <a:lumMod val="50000"/>
                  </a:schemeClr>
                </a:solidFill>
              </a:rPr>
              <a:t>passion for how things look</a:t>
            </a:r>
          </a:p>
        </p:txBody>
      </p:sp>
    </p:spTree>
    <p:extLst>
      <p:ext uri="{BB962C8B-B14F-4D97-AF65-F5344CB8AC3E}">
        <p14:creationId xmlns:p14="http://schemas.microsoft.com/office/powerpoint/2010/main" val="88822033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lumMod val="50000"/>
                  </a:schemeClr>
                </a:solidFill>
              </a:rPr>
              <a:t>Lotus Notes </a:t>
            </a:r>
            <a:r>
              <a:rPr lang="en-US" dirty="0">
                <a:solidFill>
                  <a:schemeClr val="bg1">
                    <a:lumMod val="75000"/>
                  </a:schemeClr>
                </a:solidFill>
              </a:rPr>
              <a:t>/ </a:t>
            </a:r>
            <a:r>
              <a:rPr lang="en-US" sz="3600" dirty="0">
                <a:solidFill>
                  <a:schemeClr val="bg1">
                    <a:lumMod val="75000"/>
                  </a:schemeClr>
                </a:solidFill>
              </a:rPr>
              <a:t>In my previous life</a:t>
            </a:r>
            <a:endParaRPr lang="en-US" dirty="0">
              <a:solidFill>
                <a:schemeClr val="bg1">
                  <a:lumMod val="75000"/>
                </a:schemeClr>
              </a:solidFill>
            </a:endParaRP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597871" y="302517"/>
            <a:ext cx="3204093" cy="2368243"/>
          </a:xfrm>
          <a:prstGeom prst="rect">
            <a:avLst/>
          </a:prstGeom>
          <a:effectLst>
            <a:outerShdw blurRad="50800" dist="50800" dir="2400000" algn="ctr" rotWithShape="0">
              <a:srgbClr val="000000">
                <a:alpha val="33000"/>
              </a:srgbClr>
            </a:outerShdw>
          </a:effectLst>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200" y="1641090"/>
            <a:ext cx="6182032" cy="4658033"/>
          </a:xfrm>
          <a:prstGeom prst="rect">
            <a:avLst/>
          </a:prstGeom>
          <a:effectLst>
            <a:outerShdw blurRad="50800" dist="50800" dir="2400000" algn="ctr" rotWithShape="0">
              <a:srgbClr val="000000">
                <a:alpha val="33000"/>
              </a:srgbClr>
            </a:outerShdw>
          </a:effectLst>
        </p:spPr>
      </p:pic>
      <p:pic>
        <p:nvPicPr>
          <p:cNvPr id="7" name="Picture 6"/>
          <p:cNvPicPr>
            <a:picLocks noChangeAspect="1"/>
          </p:cNvPicPr>
          <p:nvPr/>
        </p:nvPicPr>
        <p:blipFill>
          <a:blip r:embed="rId5"/>
          <a:stretch>
            <a:fillRect/>
          </a:stretch>
        </p:blipFill>
        <p:spPr>
          <a:xfrm>
            <a:off x="7278328" y="1841090"/>
            <a:ext cx="3396225" cy="2547169"/>
          </a:xfrm>
          <a:prstGeom prst="rect">
            <a:avLst/>
          </a:prstGeom>
          <a:effectLst>
            <a:outerShdw blurRad="50800" dist="50800" dir="2400000" algn="ctr" rotWithShape="0">
              <a:srgbClr val="000000">
                <a:alpha val="33000"/>
              </a:srgbClr>
            </a:outerShdw>
          </a:effectLst>
        </p:spPr>
      </p:pic>
      <p:pic>
        <p:nvPicPr>
          <p:cNvPr id="9" name="Picture 8"/>
          <p:cNvPicPr>
            <a:picLocks noChangeAspect="1"/>
          </p:cNvPicPr>
          <p:nvPr/>
        </p:nvPicPr>
        <p:blipFill>
          <a:blip r:embed="rId6"/>
          <a:stretch>
            <a:fillRect/>
          </a:stretch>
        </p:blipFill>
        <p:spPr>
          <a:xfrm>
            <a:off x="8654406" y="3970107"/>
            <a:ext cx="3211179" cy="2669031"/>
          </a:xfrm>
          <a:prstGeom prst="rect">
            <a:avLst/>
          </a:prstGeom>
          <a:effectLst>
            <a:outerShdw blurRad="50800" dist="50800" dir="2400000" algn="ctr" rotWithShape="0">
              <a:srgbClr val="000000">
                <a:alpha val="33000"/>
              </a:srgbClr>
            </a:outerShdw>
          </a:effectLst>
        </p:spPr>
      </p:pic>
      <p:sp>
        <p:nvSpPr>
          <p:cNvPr id="8" name="TextBox 7"/>
          <p:cNvSpPr txBox="1"/>
          <p:nvPr/>
        </p:nvSpPr>
        <p:spPr>
          <a:xfrm rot="20621926">
            <a:off x="7175127" y="4562908"/>
            <a:ext cx="1582484" cy="954107"/>
          </a:xfrm>
          <a:prstGeom prst="rect">
            <a:avLst/>
          </a:prstGeom>
          <a:noFill/>
        </p:spPr>
        <p:txBody>
          <a:bodyPr wrap="none" rtlCol="0">
            <a:spAutoFit/>
          </a:bodyPr>
          <a:lstStyle/>
          <a:p>
            <a:r>
              <a:rPr lang="en-US" sz="1400" dirty="0">
                <a:solidFill>
                  <a:schemeClr val="bg1">
                    <a:lumMod val="65000"/>
                  </a:schemeClr>
                </a:solidFill>
                <a:latin typeface="Another" charset="0"/>
                <a:ea typeface="Another" charset="0"/>
                <a:cs typeface="Another" charset="0"/>
              </a:rPr>
              <a:t>Blurry</a:t>
            </a:r>
            <a:r>
              <a:rPr lang="mr-IN" sz="1400" dirty="0">
                <a:solidFill>
                  <a:schemeClr val="bg1">
                    <a:lumMod val="65000"/>
                  </a:schemeClr>
                </a:solidFill>
                <a:latin typeface="Another" charset="0"/>
                <a:ea typeface="Another" charset="0"/>
                <a:cs typeface="Another" charset="0"/>
              </a:rPr>
              <a:t>…</a:t>
            </a:r>
            <a:r>
              <a:rPr lang="en-US" sz="1400" dirty="0">
                <a:solidFill>
                  <a:schemeClr val="bg1">
                    <a:lumMod val="65000"/>
                  </a:schemeClr>
                </a:solidFill>
                <a:latin typeface="Another" charset="0"/>
                <a:ea typeface="Another" charset="0"/>
                <a:cs typeface="Another" charset="0"/>
              </a:rPr>
              <a:t>sorry</a:t>
            </a:r>
            <a:r>
              <a:rPr lang="mr-IN" sz="1400" dirty="0">
                <a:solidFill>
                  <a:schemeClr val="bg1">
                    <a:lumMod val="65000"/>
                  </a:schemeClr>
                </a:solidFill>
                <a:latin typeface="Another" charset="0"/>
                <a:ea typeface="Another" charset="0"/>
                <a:cs typeface="Another" charset="0"/>
              </a:rPr>
              <a:t>…</a:t>
            </a:r>
            <a:r>
              <a:rPr lang="en-US" sz="1400" dirty="0">
                <a:solidFill>
                  <a:schemeClr val="bg1">
                    <a:lumMod val="65000"/>
                  </a:schemeClr>
                </a:solidFill>
                <a:latin typeface="Another" charset="0"/>
                <a:ea typeface="Another" charset="0"/>
                <a:cs typeface="Another" charset="0"/>
              </a:rPr>
              <a:t>couldn’t </a:t>
            </a:r>
          </a:p>
          <a:p>
            <a:r>
              <a:rPr lang="en-US" sz="1400" dirty="0">
                <a:solidFill>
                  <a:schemeClr val="bg1">
                    <a:lumMod val="65000"/>
                  </a:schemeClr>
                </a:solidFill>
                <a:latin typeface="Another" charset="0"/>
                <a:ea typeface="Another" charset="0"/>
                <a:cs typeface="Another" charset="0"/>
              </a:rPr>
              <a:t>find better screen shots</a:t>
            </a:r>
            <a:br>
              <a:rPr lang="en-US" sz="1400" dirty="0">
                <a:solidFill>
                  <a:schemeClr val="bg1">
                    <a:lumMod val="65000"/>
                  </a:schemeClr>
                </a:solidFill>
                <a:latin typeface="Another" charset="0"/>
                <a:ea typeface="Another" charset="0"/>
                <a:cs typeface="Another" charset="0"/>
              </a:rPr>
            </a:br>
            <a:r>
              <a:rPr lang="en-US" sz="1400" dirty="0">
                <a:solidFill>
                  <a:schemeClr val="bg1">
                    <a:lumMod val="65000"/>
                  </a:schemeClr>
                </a:solidFill>
                <a:latin typeface="Another" charset="0"/>
                <a:ea typeface="Another" charset="0"/>
                <a:cs typeface="Another" charset="0"/>
              </a:rPr>
              <a:t>of these two web </a:t>
            </a:r>
            <a:br>
              <a:rPr lang="en-US" sz="1400" dirty="0">
                <a:solidFill>
                  <a:schemeClr val="bg1">
                    <a:lumMod val="65000"/>
                  </a:schemeClr>
                </a:solidFill>
                <a:latin typeface="Another" charset="0"/>
                <a:ea typeface="Another" charset="0"/>
                <a:cs typeface="Another" charset="0"/>
              </a:rPr>
            </a:br>
            <a:r>
              <a:rPr lang="en-US" sz="1400" dirty="0">
                <a:solidFill>
                  <a:schemeClr val="bg1">
                    <a:lumMod val="65000"/>
                  </a:schemeClr>
                </a:solidFill>
                <a:latin typeface="Another" charset="0"/>
                <a:ea typeface="Another" charset="0"/>
                <a:cs typeface="Another" charset="0"/>
              </a:rPr>
              <a:t>pages</a:t>
            </a:r>
            <a:r>
              <a:rPr lang="mr-IN" sz="1400" dirty="0">
                <a:solidFill>
                  <a:schemeClr val="bg1">
                    <a:lumMod val="65000"/>
                  </a:schemeClr>
                </a:solidFill>
                <a:latin typeface="Another" charset="0"/>
                <a:ea typeface="Another" charset="0"/>
                <a:cs typeface="Another" charset="0"/>
              </a:rPr>
              <a:t>…</a:t>
            </a:r>
            <a:endParaRPr lang="en-US" sz="1400" dirty="0">
              <a:solidFill>
                <a:schemeClr val="bg1">
                  <a:lumMod val="65000"/>
                </a:schemeClr>
              </a:solidFill>
              <a:latin typeface="Another" charset="0"/>
              <a:ea typeface="Another" charset="0"/>
              <a:cs typeface="Another" charset="0"/>
            </a:endParaRPr>
          </a:p>
        </p:txBody>
      </p:sp>
    </p:spTree>
    <p:extLst>
      <p:ext uri="{BB962C8B-B14F-4D97-AF65-F5344CB8AC3E}">
        <p14:creationId xmlns:p14="http://schemas.microsoft.com/office/powerpoint/2010/main" val="20136517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lumMod val="50000"/>
                  </a:schemeClr>
                </a:solidFill>
              </a:rPr>
              <a:t>PowerPoint </a:t>
            </a:r>
            <a:r>
              <a:rPr lang="en-US" sz="4000" dirty="0">
                <a:solidFill>
                  <a:schemeClr val="bg1">
                    <a:lumMod val="75000"/>
                  </a:schemeClr>
                </a:solidFill>
              </a:rPr>
              <a:t>presentations at IBM</a:t>
            </a:r>
            <a:endParaRPr lang="en-US" dirty="0">
              <a:solidFill>
                <a:schemeClr val="bg1">
                  <a:lumMod val="75000"/>
                </a:schemeClr>
              </a:solidFill>
            </a:endParaRPr>
          </a:p>
        </p:txBody>
      </p:sp>
      <p:pic>
        <p:nvPicPr>
          <p:cNvPr id="7" name="Picture 6"/>
          <p:cNvPicPr>
            <a:picLocks noChangeAspect="1"/>
          </p:cNvPicPr>
          <p:nvPr/>
        </p:nvPicPr>
        <p:blipFill>
          <a:blip r:embed="rId3"/>
          <a:stretch>
            <a:fillRect/>
          </a:stretch>
        </p:blipFill>
        <p:spPr>
          <a:xfrm>
            <a:off x="995515" y="1755624"/>
            <a:ext cx="6655070" cy="4426720"/>
          </a:xfrm>
          <a:prstGeom prst="rect">
            <a:avLst/>
          </a:prstGeom>
          <a:effectLst>
            <a:outerShdw blurRad="50800" dist="50800" dir="2400000" algn="ctr" rotWithShape="0">
              <a:srgbClr val="000000">
                <a:alpha val="33000"/>
              </a:srgbClr>
            </a:outerShdw>
          </a:effectLst>
        </p:spPr>
      </p:pic>
      <p:pic>
        <p:nvPicPr>
          <p:cNvPr id="4" name="Picture 3"/>
          <p:cNvPicPr>
            <a:picLocks noChangeAspect="1"/>
          </p:cNvPicPr>
          <p:nvPr/>
        </p:nvPicPr>
        <p:blipFill>
          <a:blip r:embed="rId4"/>
          <a:stretch>
            <a:fillRect/>
          </a:stretch>
        </p:blipFill>
        <p:spPr>
          <a:xfrm>
            <a:off x="7966019" y="4147547"/>
            <a:ext cx="3387781" cy="2230544"/>
          </a:xfrm>
          <a:prstGeom prst="rect">
            <a:avLst/>
          </a:prstGeom>
          <a:effectLst>
            <a:outerShdw blurRad="50800" dist="50800" dir="2400000" algn="ctr" rotWithShape="0">
              <a:srgbClr val="000000">
                <a:alpha val="33000"/>
              </a:srgbClr>
            </a:outerShdw>
          </a:effectLst>
        </p:spPr>
      </p:pic>
      <p:pic>
        <p:nvPicPr>
          <p:cNvPr id="6" name="Picture 5"/>
          <p:cNvPicPr>
            <a:picLocks noChangeAspect="1"/>
          </p:cNvPicPr>
          <p:nvPr/>
        </p:nvPicPr>
        <p:blipFill>
          <a:blip r:embed="rId5"/>
          <a:stretch>
            <a:fillRect/>
          </a:stretch>
        </p:blipFill>
        <p:spPr>
          <a:xfrm>
            <a:off x="7967103" y="1470088"/>
            <a:ext cx="3386697" cy="2498896"/>
          </a:xfrm>
          <a:prstGeom prst="rect">
            <a:avLst/>
          </a:prstGeom>
          <a:effectLst>
            <a:outerShdw blurRad="50800" dist="50800" dir="2400000" algn="ctr" rotWithShape="0">
              <a:srgbClr val="000000">
                <a:alpha val="33000"/>
              </a:srgbClr>
            </a:outerShdw>
          </a:effectLst>
        </p:spPr>
      </p:pic>
    </p:spTree>
    <p:extLst>
      <p:ext uri="{BB962C8B-B14F-4D97-AF65-F5344CB8AC3E}">
        <p14:creationId xmlns:p14="http://schemas.microsoft.com/office/powerpoint/2010/main" val="181275256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stretch>
            <a:fillRect/>
          </a:stretch>
        </p:blipFill>
        <p:spPr>
          <a:xfrm>
            <a:off x="502942" y="1612490"/>
            <a:ext cx="7074367" cy="3955006"/>
          </a:xfrm>
          <a:prstGeom prst="rect">
            <a:avLst/>
          </a:prstGeom>
          <a:effectLst>
            <a:outerShdw blurRad="50800" dist="50800" dir="2400000" algn="ctr" rotWithShape="0">
              <a:srgbClr val="000000">
                <a:alpha val="33000"/>
              </a:srgbClr>
            </a:outerShdw>
          </a:effectLst>
        </p:spPr>
      </p:pic>
      <p:sp>
        <p:nvSpPr>
          <p:cNvPr id="2" name="Title 1"/>
          <p:cNvSpPr>
            <a:spLocks noGrp="1"/>
          </p:cNvSpPr>
          <p:nvPr>
            <p:ph type="title"/>
          </p:nvPr>
        </p:nvSpPr>
        <p:spPr/>
        <p:txBody>
          <a:bodyPr/>
          <a:lstStyle/>
          <a:p>
            <a:r>
              <a:rPr lang="en-US" dirty="0">
                <a:solidFill>
                  <a:schemeClr val="bg1">
                    <a:lumMod val="50000"/>
                  </a:schemeClr>
                </a:solidFill>
              </a:rPr>
              <a:t>PowerPoint </a:t>
            </a:r>
            <a:r>
              <a:rPr lang="en-US" dirty="0">
                <a:solidFill>
                  <a:schemeClr val="bg1">
                    <a:lumMod val="75000"/>
                  </a:schemeClr>
                </a:solidFill>
              </a:rPr>
              <a:t>presentations</a:t>
            </a:r>
          </a:p>
        </p:txBody>
      </p:sp>
      <p:pic>
        <p:nvPicPr>
          <p:cNvPr id="7" name="Picture 6"/>
          <p:cNvPicPr>
            <a:picLocks noChangeAspect="1"/>
          </p:cNvPicPr>
          <p:nvPr/>
        </p:nvPicPr>
        <p:blipFill>
          <a:blip r:embed="rId4"/>
          <a:stretch>
            <a:fillRect/>
          </a:stretch>
        </p:blipFill>
        <p:spPr>
          <a:xfrm>
            <a:off x="7125612" y="3933458"/>
            <a:ext cx="4679885" cy="2623457"/>
          </a:xfrm>
          <a:prstGeom prst="rect">
            <a:avLst/>
          </a:prstGeom>
          <a:effectLst>
            <a:outerShdw blurRad="50800" dist="50800" dir="2400000" algn="ctr" rotWithShape="0">
              <a:srgbClr val="000000">
                <a:alpha val="33000"/>
              </a:srgbClr>
            </a:outerShdw>
          </a:effectLst>
        </p:spPr>
      </p:pic>
      <p:pic>
        <p:nvPicPr>
          <p:cNvPr id="4" name="Picture 3"/>
          <p:cNvPicPr>
            <a:picLocks noChangeAspect="1"/>
          </p:cNvPicPr>
          <p:nvPr/>
        </p:nvPicPr>
        <p:blipFill>
          <a:blip r:embed="rId5"/>
          <a:stretch>
            <a:fillRect/>
          </a:stretch>
        </p:blipFill>
        <p:spPr>
          <a:xfrm>
            <a:off x="7125612" y="687888"/>
            <a:ext cx="4673495" cy="2625304"/>
          </a:xfrm>
          <a:prstGeom prst="rect">
            <a:avLst/>
          </a:prstGeom>
          <a:effectLst>
            <a:outerShdw blurRad="50800" dist="50800" dir="2400000" algn="ctr" rotWithShape="0">
              <a:srgbClr val="000000">
                <a:alpha val="33000"/>
              </a:srgbClr>
            </a:outerShdw>
          </a:effectLst>
        </p:spPr>
      </p:pic>
    </p:spTree>
    <p:extLst>
      <p:ext uri="{BB962C8B-B14F-4D97-AF65-F5344CB8AC3E}">
        <p14:creationId xmlns:p14="http://schemas.microsoft.com/office/powerpoint/2010/main" val="35427825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lumMod val="50000"/>
                  </a:schemeClr>
                </a:solidFill>
              </a:rPr>
              <a:t>PowerPoint </a:t>
            </a:r>
            <a:r>
              <a:rPr lang="en-US" dirty="0">
                <a:solidFill>
                  <a:schemeClr val="bg1">
                    <a:lumMod val="75000"/>
                  </a:schemeClr>
                </a:solidFill>
              </a:rPr>
              <a:t>presentations</a:t>
            </a:r>
          </a:p>
        </p:txBody>
      </p:sp>
      <p:pic>
        <p:nvPicPr>
          <p:cNvPr id="3" name="Picture 2">
            <a:extLst>
              <a:ext uri="{FF2B5EF4-FFF2-40B4-BE49-F238E27FC236}">
                <a16:creationId xmlns:a16="http://schemas.microsoft.com/office/drawing/2014/main" id="{A1988355-D505-7E40-99FD-E641FE35458C}"/>
              </a:ext>
            </a:extLst>
          </p:cNvPr>
          <p:cNvPicPr>
            <a:picLocks noChangeAspect="1"/>
          </p:cNvPicPr>
          <p:nvPr/>
        </p:nvPicPr>
        <p:blipFill>
          <a:blip r:embed="rId3"/>
          <a:stretch>
            <a:fillRect/>
          </a:stretch>
        </p:blipFill>
        <p:spPr>
          <a:xfrm>
            <a:off x="1671356" y="1428285"/>
            <a:ext cx="8849288" cy="5162085"/>
          </a:xfrm>
          <a:prstGeom prst="rect">
            <a:avLst/>
          </a:prstGeom>
          <a:effectLst>
            <a:outerShdw blurRad="50800" dist="50800" dir="3000000" sx="102000" sy="102000" algn="ctr" rotWithShape="0">
              <a:srgbClr val="000000">
                <a:alpha val="13000"/>
              </a:srgbClr>
            </a:outerShdw>
          </a:effectLst>
        </p:spPr>
      </p:pic>
    </p:spTree>
    <p:extLst>
      <p:ext uri="{BB962C8B-B14F-4D97-AF65-F5344CB8AC3E}">
        <p14:creationId xmlns:p14="http://schemas.microsoft.com/office/powerpoint/2010/main" val="371607077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lumMod val="50000"/>
                  </a:schemeClr>
                </a:solidFill>
              </a:rPr>
              <a:t>PowerPoint </a:t>
            </a:r>
            <a:r>
              <a:rPr lang="en-US" dirty="0">
                <a:solidFill>
                  <a:schemeClr val="bg1">
                    <a:lumMod val="75000"/>
                  </a:schemeClr>
                </a:solidFill>
              </a:rPr>
              <a:t>presentations</a:t>
            </a:r>
          </a:p>
        </p:txBody>
      </p:sp>
      <p:pic>
        <p:nvPicPr>
          <p:cNvPr id="5" name="Picture 4">
            <a:extLst>
              <a:ext uri="{FF2B5EF4-FFF2-40B4-BE49-F238E27FC236}">
                <a16:creationId xmlns:a16="http://schemas.microsoft.com/office/drawing/2014/main" id="{4057A4E2-7B96-2348-9A89-B3A8899BBC45}"/>
              </a:ext>
            </a:extLst>
          </p:cNvPr>
          <p:cNvPicPr>
            <a:picLocks noChangeAspect="1"/>
          </p:cNvPicPr>
          <p:nvPr/>
        </p:nvPicPr>
        <p:blipFill>
          <a:blip r:embed="rId3"/>
          <a:stretch>
            <a:fillRect/>
          </a:stretch>
        </p:blipFill>
        <p:spPr>
          <a:xfrm>
            <a:off x="1588312" y="1447874"/>
            <a:ext cx="9015376" cy="5097892"/>
          </a:xfrm>
          <a:prstGeom prst="rect">
            <a:avLst/>
          </a:prstGeom>
          <a:effectLst>
            <a:outerShdw blurRad="50800" dist="50800" dir="3000000" sx="102000" sy="102000" algn="ctr" rotWithShape="0">
              <a:srgbClr val="000000">
                <a:alpha val="13000"/>
              </a:srgbClr>
            </a:outerShdw>
          </a:effectLst>
        </p:spPr>
      </p:pic>
    </p:spTree>
    <p:extLst>
      <p:ext uri="{BB962C8B-B14F-4D97-AF65-F5344CB8AC3E}">
        <p14:creationId xmlns:p14="http://schemas.microsoft.com/office/powerpoint/2010/main" val="211683346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lumMod val="50000"/>
                  </a:schemeClr>
                </a:solidFill>
              </a:rPr>
              <a:t>PowerPoint </a:t>
            </a:r>
            <a:r>
              <a:rPr lang="en-US" dirty="0">
                <a:solidFill>
                  <a:schemeClr val="bg1">
                    <a:lumMod val="75000"/>
                  </a:schemeClr>
                </a:solidFill>
              </a:rPr>
              <a:t>presentations</a:t>
            </a:r>
          </a:p>
        </p:txBody>
      </p:sp>
      <p:pic>
        <p:nvPicPr>
          <p:cNvPr id="6" name="Picture 5">
            <a:extLst>
              <a:ext uri="{FF2B5EF4-FFF2-40B4-BE49-F238E27FC236}">
                <a16:creationId xmlns:a16="http://schemas.microsoft.com/office/drawing/2014/main" id="{70624B43-81A7-A74A-BE01-BC596A173284}"/>
              </a:ext>
            </a:extLst>
          </p:cNvPr>
          <p:cNvPicPr>
            <a:picLocks noChangeAspect="1"/>
          </p:cNvPicPr>
          <p:nvPr/>
        </p:nvPicPr>
        <p:blipFill>
          <a:blip r:embed="rId3"/>
          <a:stretch>
            <a:fillRect/>
          </a:stretch>
        </p:blipFill>
        <p:spPr>
          <a:xfrm>
            <a:off x="1757386" y="1416222"/>
            <a:ext cx="8677227" cy="5196452"/>
          </a:xfrm>
          <a:prstGeom prst="rect">
            <a:avLst/>
          </a:prstGeom>
          <a:effectLst>
            <a:outerShdw blurRad="50800" dist="50800" dir="3000000" sx="102000" sy="102000" algn="ctr" rotWithShape="0">
              <a:srgbClr val="000000">
                <a:alpha val="13000"/>
              </a:srgbClr>
            </a:outerShdw>
          </a:effectLst>
        </p:spPr>
      </p:pic>
    </p:spTree>
    <p:extLst>
      <p:ext uri="{BB962C8B-B14F-4D97-AF65-F5344CB8AC3E}">
        <p14:creationId xmlns:p14="http://schemas.microsoft.com/office/powerpoint/2010/main" val="412047305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7804</TotalTime>
  <Words>878</Words>
  <Application>Microsoft Macintosh PowerPoint</Application>
  <PresentationFormat>Widescreen</PresentationFormat>
  <Paragraphs>94</Paragraphs>
  <Slides>25</Slides>
  <Notes>22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25</vt:i4>
      </vt:variant>
    </vt:vector>
  </HeadingPairs>
  <TitlesOfParts>
    <vt:vector size="31" baseType="lpstr">
      <vt:lpstr>Another</vt:lpstr>
      <vt:lpstr>Arial</vt:lpstr>
      <vt:lpstr>Calibri</vt:lpstr>
      <vt:lpstr>Calibri Light</vt:lpstr>
      <vt:lpstr>Helvetica Neue Thin</vt:lpstr>
      <vt:lpstr>Office Theme</vt:lpstr>
      <vt:lpstr>Graphics, software,  and more</vt:lpstr>
      <vt:lpstr>Quick background…</vt:lpstr>
      <vt:lpstr>I have a passion for how things look</vt:lpstr>
      <vt:lpstr>Lotus Notes / In my previous life</vt:lpstr>
      <vt:lpstr>PowerPoint presentations at IBM</vt:lpstr>
      <vt:lpstr>PowerPoint presentations</vt:lpstr>
      <vt:lpstr>PowerPoint presentations</vt:lpstr>
      <vt:lpstr>PowerPoint presentations</vt:lpstr>
      <vt:lpstr>PowerPoint presentations</vt:lpstr>
      <vt:lpstr>PowerPoint presentations</vt:lpstr>
      <vt:lpstr>ICEC / Primary ICEC demo site on LLShowcase</vt:lpstr>
      <vt:lpstr>ICEC / Personal experimentation</vt:lpstr>
      <vt:lpstr>ICEC / Eileen Fisher</vt:lpstr>
      <vt:lpstr>ICEC / Southern Farm Bureau Insurance</vt:lpstr>
      <vt:lpstr>ICEC / Disney…internal IBM pitch</vt:lpstr>
      <vt:lpstr>ICEC / Domino 10 introduction</vt:lpstr>
      <vt:lpstr>Connections / Lowe’s demo</vt:lpstr>
      <vt:lpstr>Connections / Cisco Community landing page wiki</vt:lpstr>
      <vt:lpstr>Watson Talent / Mailers</vt:lpstr>
      <vt:lpstr>Kenexa Talent Frameworks / 4pg mailer</vt:lpstr>
      <vt:lpstr>Bootstrap / responsive web mock-up</vt:lpstr>
      <vt:lpstr>Connections Customizer / Bootstrap injection demo</vt:lpstr>
      <vt:lpstr>Connections Customizer / Homepage examples</vt:lpstr>
      <vt:lpstr>We could be using these</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SCOTT GOOD</dc:creator>
  <cp:lastModifiedBy>Scott Good</cp:lastModifiedBy>
  <cp:revision>189</cp:revision>
  <cp:lastPrinted>2019-02-15T15:02:35Z</cp:lastPrinted>
  <dcterms:created xsi:type="dcterms:W3CDTF">2017-10-19T15:56:16Z</dcterms:created>
  <dcterms:modified xsi:type="dcterms:W3CDTF">2019-02-18T13:14:51Z</dcterms:modified>
</cp:coreProperties>
</file>